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s/slide18.xml" Type="http://schemas.openxmlformats.org/officeDocument/2006/relationships/slide" Id="rId23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233279" x="372035"/>
            <a:ext cy="3330600" cx="8399999"/>
          </a:xfrm>
          <a:prstGeom prst="roundRect">
            <a:avLst>
              <a:gd fmla="val 3653" name="adj"/>
            </a:avLst>
          </a:prstGeom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3678300" x="372035"/>
            <a:ext cy="904800" cx="8399999"/>
          </a:xfrm>
          <a:prstGeom prst="roundRect">
            <a:avLst>
              <a:gd fmla="val 15243" name="adj"/>
            </a:avLst>
          </a:prstGeom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y="473108" x="685800"/>
            <a:ext cy="28421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457200">
              <a:spcBef>
                <a:spcPts val="0"/>
              </a:spcBef>
              <a:buSzPct val="100000"/>
              <a:defRPr sz="7200"/>
            </a:lvl1pPr>
            <a:lvl2pPr indent="457200">
              <a:spcBef>
                <a:spcPts val="0"/>
              </a:spcBef>
              <a:buSzPct val="100000"/>
              <a:defRPr sz="7200"/>
            </a:lvl2pPr>
            <a:lvl3pPr indent="457200">
              <a:spcBef>
                <a:spcPts val="0"/>
              </a:spcBef>
              <a:buSzPct val="100000"/>
              <a:defRPr sz="7200"/>
            </a:lvl3pPr>
            <a:lvl4pPr indent="457200">
              <a:spcBef>
                <a:spcPts val="0"/>
              </a:spcBef>
              <a:buSzPct val="100000"/>
              <a:defRPr sz="7200"/>
            </a:lvl4pPr>
            <a:lvl5pPr indent="457200">
              <a:spcBef>
                <a:spcPts val="0"/>
              </a:spcBef>
              <a:buSzPct val="100000"/>
              <a:defRPr sz="7200"/>
            </a:lvl5pPr>
            <a:lvl6pPr indent="457200">
              <a:spcBef>
                <a:spcPts val="0"/>
              </a:spcBef>
              <a:buSzPct val="100000"/>
              <a:defRPr sz="7200"/>
            </a:lvl6pPr>
            <a:lvl7pPr indent="457200">
              <a:spcBef>
                <a:spcPts val="0"/>
              </a:spcBef>
              <a:buSzPct val="100000"/>
              <a:defRPr sz="7200"/>
            </a:lvl7pPr>
            <a:lvl8pPr indent="457200">
              <a:spcBef>
                <a:spcPts val="0"/>
              </a:spcBef>
              <a:buSzPct val="100000"/>
              <a:defRPr sz="7200"/>
            </a:lvl8pPr>
            <a:lvl9pPr indent="457200"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3896921" x="685800"/>
            <a:ext cy="460800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marL="0">
              <a:spcBef>
                <a:spcPts val="0"/>
              </a:spcBef>
              <a:buNone/>
              <a:defRPr/>
            </a:lvl1pPr>
            <a:lvl2pPr indent="190500" marL="0">
              <a:spcBef>
                <a:spcPts val="0"/>
              </a:spcBef>
              <a:buSzPct val="100000"/>
              <a:buNone/>
              <a:defRPr sz="3000"/>
            </a:lvl2pPr>
            <a:lvl3pPr indent="190500" marL="0">
              <a:spcBef>
                <a:spcPts val="0"/>
              </a:spcBef>
              <a:buSzPct val="100000"/>
              <a:buNone/>
              <a:defRPr sz="3000"/>
            </a:lvl3pPr>
            <a:lvl4pPr indent="190500" marL="0">
              <a:spcBef>
                <a:spcPts val="0"/>
              </a:spcBef>
              <a:buSzPct val="100000"/>
              <a:buNone/>
              <a:defRPr sz="3000"/>
            </a:lvl4pPr>
            <a:lvl5pPr indent="190500" marL="0">
              <a:spcBef>
                <a:spcPts val="0"/>
              </a:spcBef>
              <a:buSzPct val="100000"/>
              <a:buNone/>
              <a:defRPr sz="3000"/>
            </a:lvl5pPr>
            <a:lvl6pPr indent="190500" marL="0">
              <a:spcBef>
                <a:spcPts val="0"/>
              </a:spcBef>
              <a:buSzPct val="100000"/>
              <a:buNone/>
              <a:defRPr sz="3000"/>
            </a:lvl6pPr>
            <a:lvl7pPr indent="190500" marL="0">
              <a:spcBef>
                <a:spcPts val="0"/>
              </a:spcBef>
              <a:buSzPct val="100000"/>
              <a:buNone/>
              <a:defRPr sz="3000"/>
            </a:lvl7pPr>
            <a:lvl8pPr indent="190500" marL="0">
              <a:spcBef>
                <a:spcPts val="0"/>
              </a:spcBef>
              <a:buSzPct val="100000"/>
              <a:buNone/>
              <a:defRPr sz="3000"/>
            </a:lvl8pPr>
            <a:lvl9pPr indent="190500" marL="0">
              <a:spcBef>
                <a:spcPts val="0"/>
              </a:spcBef>
              <a:buSzPct val="100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1163170" x="372035"/>
            <a:ext cy="3877800" cx="8399999"/>
          </a:xfrm>
          <a:prstGeom prst="roundRect">
            <a:avLst>
              <a:gd fmla="val 2970" name="adj"/>
            </a:avLst>
          </a:prstGeom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y="59" x="372035"/>
            <a:ext cy="1049700" cx="8399999"/>
          </a:xfrm>
          <a:prstGeom prst="round2SameRect">
            <a:avLst>
              <a:gd fmla="val 10590" name="adj1"/>
              <a:gd fmla="val 0" name="adj2"/>
            </a:avLst>
          </a:prstGeom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1163170" x="372035"/>
            <a:ext cy="3877800" cx="4114800"/>
          </a:xfrm>
          <a:prstGeom prst="roundRect">
            <a:avLst>
              <a:gd fmla="val 3784" name="adj"/>
            </a:avLst>
          </a:prstGeom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y="59" x="372035"/>
            <a:ext cy="1049700" cx="8399999"/>
          </a:xfrm>
          <a:prstGeom prst="round2SameRect">
            <a:avLst>
              <a:gd fmla="val 10590" name="adj1"/>
              <a:gd fmla="val 0" name="adj2"/>
            </a:avLst>
          </a:prstGeom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200150" x="457200"/>
            <a:ext cy="3725699" cx="3925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/>
          <p:nvPr/>
        </p:nvSpPr>
        <p:spPr>
          <a:xfrm>
            <a:off y="1163170" x="4657164"/>
            <a:ext cy="3877800" cx="4114800"/>
          </a:xfrm>
          <a:prstGeom prst="roundRect">
            <a:avLst>
              <a:gd fmla="val 3784" name="adj"/>
            </a:avLst>
          </a:prstGeom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y="1200150" x="4761353"/>
            <a:ext cy="3725699" cx="3925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1163170" x="372035"/>
            <a:ext cy="3877800" cx="8399999"/>
          </a:xfrm>
          <a:prstGeom prst="roundRect">
            <a:avLst>
              <a:gd fmla="val 2970" name="adj"/>
            </a:avLst>
          </a:prstGeom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y="59" x="372035"/>
            <a:ext cy="1049700" cx="8399999"/>
          </a:xfrm>
          <a:prstGeom prst="round2SameRect">
            <a:avLst>
              <a:gd fmla="val 10590" name="adj1"/>
              <a:gd fmla="val 0" name="adj2"/>
            </a:avLst>
          </a:prstGeom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y="4276652" x="372035"/>
            <a:ext cy="649199" cx="83999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0" name="Shape 30"/>
          <p:cNvSpPr/>
          <p:nvPr/>
        </p:nvSpPr>
        <p:spPr>
          <a:xfrm>
            <a:off y="233279" x="372035"/>
            <a:ext cy="3868499" cx="8399999"/>
          </a:xfrm>
          <a:prstGeom prst="roundRect">
            <a:avLst>
              <a:gd fmla="val 2776" name="adj"/>
            </a:avLst>
          </a:prstGeom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>
            <a:off y="235584" x="372035"/>
            <a:ext cy="4672199" cx="8399999"/>
          </a:xfrm>
          <a:prstGeom prst="roundRect">
            <a:avLst>
              <a:gd fmla="val 2255" name="adj"/>
            </a:avLst>
          </a:prstGeom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1pPr>
            <a:lvl2pPr indent="2286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2pPr>
            <a:lvl3pPr indent="2286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3pPr>
            <a:lvl4pPr indent="2286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4pPr>
            <a:lvl5pPr indent="2286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5pPr>
            <a:lvl6pPr indent="2286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6pPr>
            <a:lvl7pPr indent="2286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7pPr>
            <a:lvl8pPr indent="2286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8pPr>
            <a:lvl9pPr indent="2286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4"/><Relationship Target="../media/image16.jpg" Type="http://schemas.openxmlformats.org/officeDocument/2006/relationships/image" Id="rId3"/><Relationship Target="../media/image12.jpg" Type="http://schemas.openxmlformats.org/officeDocument/2006/relationships/image" Id="rId6"/><Relationship Target="../media/image05.jpg" Type="http://schemas.openxmlformats.org/officeDocument/2006/relationships/image" Id="rId5"/><Relationship Target="../media/image15.jpg" Type="http://schemas.openxmlformats.org/officeDocument/2006/relationships/image" Id="rId7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8.png" Type="http://schemas.openxmlformats.org/officeDocument/2006/relationships/image" Id="rId4"/><Relationship Target="../media/image06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11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jp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7.jp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9.jp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http://community.seattletimes.nwsource.com/archive/?date=19950117&amp;slug=2099882" Type="http://schemas.openxmlformats.org/officeDocument/2006/relationships/hyperlink" TargetMode="External" Id="rId14"/><Relationship Target="../notesSlides/notesSlide18.xml" Type="http://schemas.openxmlformats.org/officeDocument/2006/relationships/notesSlide" Id="rId2"/><Relationship Target="http://www.nytimes.com/movie/review?res=9405E7DC163DF931A15752C1A960958260" Type="http://schemas.openxmlformats.org/officeDocument/2006/relationships/hyperlink" TargetMode="External" Id="rId12"/><Relationship Target="http://en.wikipedia.org/wiki/Cinema_of_Cuba" Type="http://schemas.openxmlformats.org/officeDocument/2006/relationships/hyperlink" TargetMode="External" Id="rId13"/><Relationship Target="../slideLayouts/slideLayout2.xml" Type="http://schemas.openxmlformats.org/officeDocument/2006/relationships/slideLayout" Id="rId1"/><Relationship Target="http://en.wikipedia.org/wiki/LGBT_rights_in_Cuba" Type="http://schemas.openxmlformats.org/officeDocument/2006/relationships/hyperlink" TargetMode="External" Id="rId4"/><Relationship Target="http://en.wikipedia.org/wiki/Cuba%E2%80%93Soviet_Union_relations" Type="http://schemas.openxmlformats.org/officeDocument/2006/relationships/hyperlink" TargetMode="External" Id="rId10"/><Relationship Target="http://en.wikipedia.org/wiki/Tom%C3%A1s_Guti%C3%A9rrez_Alea" Type="http://schemas.openxmlformats.org/officeDocument/2006/relationships/hyperlink" TargetMode="External" Id="rId3"/><Relationship Target="http://www.cubahistory.org/en/special-period-a-recovery.html" Type="http://schemas.openxmlformats.org/officeDocument/2006/relationships/hyperlink" TargetMode="External" Id="rId11"/><Relationship Target="http://www.angelfire.com/pr/red/cuba/status_of_cuban_women.htm" Type="http://schemas.openxmlformats.org/officeDocument/2006/relationships/hyperlink" TargetMode="External" Id="rId9"/><Relationship Target="http://www.filmscouts.com/scripts/review.cfm?File=guantan" Type="http://schemas.openxmlformats.org/officeDocument/2006/relationships/hyperlink" TargetMode="External" Id="rId6"/><Relationship Target="http://en.wikipedia.org/wiki/Special_Period" Type="http://schemas.openxmlformats.org/officeDocument/2006/relationships/hyperlink" TargetMode="External" Id="rId5"/><Relationship Target="http://en.wikipedia.org/wiki/Cuba%E2%80%93Soviet_Union_relations" Type="http://schemas.openxmlformats.org/officeDocument/2006/relationships/hyperlink" TargetMode="External" Id="rId8"/><Relationship Target="http://mubi.com/films/guantanamera" Type="http://schemas.openxmlformats.org/officeDocument/2006/relationships/hyperlink" TargetMode="External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4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4"/><Relationship Target="../media/image01.jpg" Type="http://schemas.openxmlformats.org/officeDocument/2006/relationships/image" Id="rId3"/><Relationship Target="../media/image09.jpg" Type="http://schemas.openxmlformats.org/officeDocument/2006/relationships/image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y="473108" x="685800"/>
            <a:ext cy="28421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Group 5: Cuba</a:t>
            </a:r>
          </a:p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y="3896921" x="685800"/>
            <a:ext cy="460800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Matt Bell // Christina Amezquita // Terry Tan // // Michelle Lupisan  // November 11, 2013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Guantanamera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sz="2400" lang="en"/>
              <a:t>-Started by Tomas, finished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sz="2400" lang="en"/>
              <a:t>by Juan Carlos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-Mariano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Engineer → Truck Driver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-Adolfo: Goverment Worker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-Gina: Cuban women of </a:t>
            </a:r>
          </a:p>
          <a:p>
            <a:pPr>
              <a:spcBef>
                <a:spcPts val="0"/>
              </a:spcBef>
              <a:buNone/>
            </a:pPr>
            <a:r>
              <a:rPr sz="2400" lang="en"/>
              <a:t>1970-1990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05875" x="6435900"/>
            <a:ext cy="1790674" cx="2623150"/>
          </a:xfrm>
          <a:prstGeom prst="rect">
            <a:avLst/>
          </a:prstGeom>
        </p:spPr>
      </p:pic>
      <p:pic>
        <p:nvPicPr>
          <p:cNvPr id="100" name="Shape 10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573325" x="4450400"/>
            <a:ext cy="1539450" cx="2312550"/>
          </a:xfrm>
          <a:prstGeom prst="rect">
            <a:avLst/>
          </a:prstGeom>
        </p:spPr>
      </p:pic>
      <p:pic>
        <p:nvPicPr>
          <p:cNvPr id="101" name="Shape 101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68875" x="4450400"/>
            <a:ext cy="1790675" cx="2312549"/>
          </a:xfrm>
          <a:prstGeom prst="rect">
            <a:avLst/>
          </a:prstGeom>
        </p:spPr>
      </p:pic>
      <p:pic>
        <p:nvPicPr>
          <p:cNvPr id="102" name="Shape 102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1859550" x="4450400"/>
            <a:ext cy="1713775" cx="2312549"/>
          </a:xfrm>
          <a:prstGeom prst="rect">
            <a:avLst/>
          </a:prstGeom>
        </p:spPr>
      </p:pic>
      <p:pic>
        <p:nvPicPr>
          <p:cNvPr id="103" name="Shape 103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y="2896550" x="6762950"/>
            <a:ext cy="1657350" cx="22960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" x="513725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Cuban-Soviet Relations 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800" lang="en"/>
              <a:t>-Started during WWII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-Little interest in Castro 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-USA’s embargo led to sugar-fuel trade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-Bay of Pigs 1961: Socialistic → Russian Support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-Sugar and Petroleum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-By 1990, hard to keep trade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341550" x="6053225"/>
            <a:ext cy="1696149" cx="2490600"/>
          </a:xfrm>
          <a:prstGeom prst="rect">
            <a:avLst/>
          </a:prstGeom>
        </p:spPr>
      </p:pic>
      <p:pic>
        <p:nvPicPr>
          <p:cNvPr id="111" name="Shape 11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740200" x="5630050"/>
            <a:ext cy="1531025" cx="31132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Leon Ichaso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200150" x="457200"/>
            <a:ext cy="3725699" cx="3925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Born Havana, 1948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Family of well known artists, journalists, writers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Left Cuba for Mexico and the US at age 14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Specializes in gritty urban realism</a:t>
            </a:r>
          </a:p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First film: “El Super”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945525" x="5031850"/>
            <a:ext cy="2685924" cx="3587549"/>
          </a:xfrm>
          <a:prstGeom prst="rect">
            <a:avLst/>
          </a:prstGeom>
        </p:spPr>
      </p:pic>
      <p:sp>
        <p:nvSpPr>
          <p:cNvPr id="119" name="Shape 119"/>
          <p:cNvSpPr txBox="1"/>
          <p:nvPr>
            <p:ph idx="2" type="body"/>
          </p:nvPr>
        </p:nvSpPr>
        <p:spPr>
          <a:xfrm>
            <a:off y="1200150" x="4761353"/>
            <a:ext cy="3725699" cx="3925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Bitter Sugar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1996 film,nominated “Best Foreign Language Film”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Hollywood style romance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Tourism, Currency, Prostitution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Disillusionment in the Revolution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AIDS injection- political protest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895150" x="6348775"/>
            <a:ext cy="3030700" cx="20779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AIDS Self-Injection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 political protest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Cubans had little freedom of expression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Quarantined to sanitariums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Sanitariums had better conditions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Florian Borchmeyer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born 1974 in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wasserburg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Studied at the 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222222"/>
                </a:solidFill>
              </a:rPr>
              <a:t>Universite de la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222222"/>
                </a:solidFill>
              </a:rPr>
              <a:t> Sorbonne Nouvelle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co-directed and 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wrote Havana: The 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New art of making </a:t>
            </a:r>
          </a:p>
          <a:p>
            <a:pPr lvl="0">
              <a:spcBef>
                <a:spcPts val="0"/>
              </a:spcBef>
              <a:buNone/>
            </a:pPr>
            <a:r>
              <a:rPr sz="1800" lang="en"/>
              <a:t>ruins in 1997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304150" x="4064475"/>
            <a:ext cy="3621700" cx="455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Matthias Hentshier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born 1973 in Berlin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work as a journalist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co-directed and wrote 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Havana: The New art of</a:t>
            </a:r>
          </a:p>
          <a:p>
            <a:pPr lvl="0">
              <a:spcBef>
                <a:spcPts val="0"/>
              </a:spcBef>
              <a:buNone/>
            </a:pPr>
            <a:r>
              <a:rPr sz="2400" lang="en"/>
              <a:t>making ruins in 1997</a:t>
            </a:r>
          </a:p>
        </p:txBody>
      </p:sp>
      <p:pic>
        <p:nvPicPr>
          <p:cNvPr id="146" name="Shape 14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62975" x="3934975"/>
            <a:ext cy="3662875" cx="475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Havana: The New Art of Making Ruins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600" lang="en"/>
              <a:t>released in 2005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600" lang="en"/>
              <a:t>Havana Cuba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600" lang="en"/>
              <a:t>remnants of Havana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600" lang="en"/>
              <a:t>I’m not telling you what </a:t>
            </a:r>
          </a:p>
          <a:p>
            <a:pPr rtl="0" lvl="0">
              <a:spcBef>
                <a:spcPts val="0"/>
              </a:spcBef>
              <a:buNone/>
            </a:pPr>
            <a:r>
              <a:rPr sz="3600" lang="en"/>
              <a:t>happens so you can watch it</a:t>
            </a:r>
          </a:p>
          <a:p>
            <a:pPr rtl="0" lvl="0">
              <a:spcBef>
                <a:spcPts val="0"/>
              </a:spcBef>
              <a:buNone/>
            </a:pPr>
            <a:r>
              <a:rPr sz="3600" lang="en"/>
              <a:t>yourself.</a:t>
            </a:r>
          </a:p>
          <a:p>
            <a:pPr lvl="0">
              <a:spcBef>
                <a:spcPts val="0"/>
              </a:spcBef>
              <a:buNone/>
            </a:pPr>
            <a:r>
              <a:rPr sz="2400" lang="en"/>
              <a:t>	</a:t>
            </a:r>
          </a:p>
        </p:txBody>
      </p:sp>
      <p:pic>
        <p:nvPicPr>
          <p:cNvPr id="153" name="Shape 15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510425" x="6355250"/>
            <a:ext cy="3105150" cx="224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bibliography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sz="1100" lang="en">
                <a:solidFill>
                  <a:schemeClr val="hlink"/>
                </a:solidFill>
                <a:hlinkClick r:id="rId3"/>
              </a:rPr>
              <a:t>http://en.wikipedia.org/wiki/Tom%C3%A1s_Guti%C3%A9rrez_Alea</a:t>
            </a:r>
            <a:r>
              <a:rPr lang="en"/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100" lang="en">
                <a:solidFill>
                  <a:schemeClr val="hlink"/>
                </a:solidFill>
                <a:hlinkClick r:id="rId4"/>
              </a:rPr>
              <a:t>http://en.wikipedia.org/wiki/LGBT_rights_in_Cuba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100" lang="en">
                <a:solidFill>
                  <a:schemeClr val="hlink"/>
                </a:solidFill>
                <a:hlinkClick r:id="rId5"/>
              </a:rPr>
              <a:t>http://en.wikipedia.org/wiki/Special_Period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100" lang="en">
                <a:solidFill>
                  <a:schemeClr val="hlink"/>
                </a:solidFill>
                <a:hlinkClick r:id="rId6"/>
              </a:rPr>
              <a:t>http://www.filmscouts.com/scripts/review.cfm?File=guantan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100" lang="en">
                <a:solidFill>
                  <a:schemeClr val="hlink"/>
                </a:solidFill>
                <a:hlinkClick r:id="rId7"/>
              </a:rPr>
              <a:t>http://mubi.com/films/guantanamera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100" lang="en">
                <a:solidFill>
                  <a:schemeClr val="hlink"/>
                </a:solidFill>
                <a:hlinkClick r:id="rId8"/>
              </a:rPr>
              <a:t>http://en.wikipedia.org/wiki/Cuba%E2%80%93Soviet_Union_relations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100" lang="en">
                <a:solidFill>
                  <a:schemeClr val="hlink"/>
                </a:solidFill>
                <a:hlinkClick r:id="rId9"/>
              </a:rPr>
              <a:t>http://www.angelfire.com/pr/red/cuba/status_of_cuban_women.htm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100" lang="en">
                <a:solidFill>
                  <a:schemeClr val="hlink"/>
                </a:solidFill>
                <a:hlinkClick r:id="rId10"/>
              </a:rPr>
              <a:t>http://en.wikipedia.org/wiki/Cuba%E2%80%93Soviet_Union_relations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100" lang="en">
                <a:solidFill>
                  <a:schemeClr val="hlink"/>
                </a:solidFill>
                <a:hlinkClick r:id="rId11"/>
              </a:rPr>
              <a:t>http://www.cubahistory.org/en/special-period-a-recovery.html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100" lang="en">
                <a:solidFill>
                  <a:schemeClr val="hlink"/>
                </a:solidFill>
                <a:hlinkClick r:id="rId12"/>
              </a:rPr>
              <a:t>http://www.nytimes.com/movie/review?res=9405E7DC163DF931A15752C1A960958260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100" lang="en">
                <a:solidFill>
                  <a:schemeClr val="hlink"/>
                </a:solidFill>
                <a:hlinkClick r:id="rId13"/>
              </a:rPr>
              <a:t>http://en.wikipedia.org/wiki/Cinema_of_Cuba</a:t>
            </a:r>
          </a:p>
          <a:p>
            <a:pPr>
              <a:spcBef>
                <a:spcPts val="0"/>
              </a:spcBef>
              <a:buNone/>
            </a:pPr>
            <a:r>
              <a:rPr u="sng" sz="1100" lang="en">
                <a:solidFill>
                  <a:schemeClr val="hlink"/>
                </a:solidFill>
                <a:hlinkClick r:id="rId14"/>
              </a:rPr>
              <a:t>http://community.seattletimes.nwsource.com/archive/?date=19950117&amp;slug=2099882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Cinema in Cuba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Arrived in Cuba in beginning of 20</a:t>
            </a:r>
            <a:r>
              <a:rPr baseline="30000" sz="2400" lang="en"/>
              <a:t>th</a:t>
            </a:r>
            <a:r>
              <a:rPr sz="2400" lang="en"/>
              <a:t> century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Most films were melodramas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80 full-length films produced before Cuban Revolution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After revolution: “Golden Age” of Cuban cinema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866000" x="3011912"/>
            <a:ext cy="2059849" cx="31201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Cuban Revolution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Fidel Castro against the Cuban president Batista 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Ousted Batista on Jan 1, 1959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Replaced his gov’t with a socialist state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Later became the Communist party.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Nationalization and political consolidation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Tomas Gutierrez Alea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200150" x="457200"/>
            <a:ext cy="3725699" cx="3925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Born in Havana, 1928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Received law degree from University of Havana. Studied cinema in Rome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Wrote and directed more than 20 features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Known for his sharp insight into post-Revolutionary Cuba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Criticism of social, economic, political conditions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4761350"/>
            <a:ext cy="3528775" cx="3925499"/>
          </a:xfrm>
          <a:prstGeom prst="rect">
            <a:avLst/>
          </a:prstGeom>
        </p:spPr>
      </p:pic>
      <p:sp>
        <p:nvSpPr>
          <p:cNvPr id="56" name="Shape 56"/>
          <p:cNvSpPr txBox="1"/>
          <p:nvPr>
            <p:ph idx="2" type="body"/>
          </p:nvPr>
        </p:nvSpPr>
        <p:spPr>
          <a:xfrm>
            <a:off y="1200150" x="4761353"/>
            <a:ext cy="3725699" cx="3925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Strawberry and Chocolate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184100" x="457200"/>
            <a:ext cy="3741600" cx="3390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sz="2400" lang="en"/>
              <a:t>-Based on “The Wolf, The Forest, 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sz="2400" lang="en"/>
              <a:t>and the New Man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-Havana, Cuba 1979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-Published in 1990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-Film’s Portrayal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-Spiritual Aspect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sz="2400" lang="en"/>
              <a:t>-LGBT Community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048575" x="3947250"/>
            <a:ext cy="1355150" cx="2369775"/>
          </a:xfrm>
          <a:prstGeom prst="rect">
            <a:avLst/>
          </a:prstGeom>
        </p:spPr>
      </p:pic>
      <p:pic>
        <p:nvPicPr>
          <p:cNvPr id="64" name="Shape 6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696175" x="6499025"/>
            <a:ext cy="3157374" cx="2187774"/>
          </a:xfrm>
          <a:prstGeom prst="rect">
            <a:avLst/>
          </a:prstGeom>
        </p:spPr>
      </p:pic>
      <p:pic>
        <p:nvPicPr>
          <p:cNvPr id="65" name="Shape 65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2030200" x="4022824"/>
            <a:ext cy="1083100" cx="23697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Homosexuality: Fidel Castro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055800" x="558800"/>
            <a:ext cy="4012799" cx="5850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30823"/>
              </a:lnSpc>
              <a:spcBef>
                <a:spcPts val="40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</a:rPr>
              <a:t>Castro’s Interview set the tone for the Cuban nation</a:t>
            </a:r>
          </a:p>
          <a:p>
            <a:pPr rtl="0" lvl="0" indent="-342900" marL="457200">
              <a:lnSpc>
                <a:spcPct val="130823"/>
              </a:lnSpc>
              <a:spcBef>
                <a:spcPts val="40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</a:rPr>
              <a:t>Castro explained 1965 interview:</a:t>
            </a:r>
          </a:p>
          <a:p>
            <a:pPr rtl="0" lvl="0" indent="457200" marL="0">
              <a:lnSpc>
                <a:spcPct val="150000"/>
              </a:lnSpc>
              <a:spcBef>
                <a:spcPts val="400"/>
              </a:spcBef>
              <a:spcAft>
                <a:spcPts val="50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</a:rPr>
              <a:t>-“We would never come to believe that a homosexual could embody the conditions and requirements of conduct that would enable us to consider him a true Revolutionary, a true Communist militant. A deviation of that nature clashes with the concept we have of what a militant Communist must be.”</a:t>
            </a:r>
          </a:p>
          <a:p>
            <a:pPr rtl="0" lvl="0">
              <a:lnSpc>
                <a:spcPct val="130823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lvl="0" indent="457200">
              <a:lnSpc>
                <a:spcPct val="150000"/>
              </a:lnSpc>
              <a:spcBef>
                <a:spcPts val="400"/>
              </a:spcBef>
              <a:spcAft>
                <a:spcPts val="50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400"/>
          </a:p>
        </p:txBody>
      </p:sp>
      <p:pic>
        <p:nvPicPr>
          <p:cNvPr id="72" name="Shape 7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74300" x="6320175"/>
            <a:ext cy="1725750" cx="23115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Homosexuality in Cuba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Castro considered it a devious product of capitalism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During 60’s and 70’s: homosexual men were imprisoned, lost their jobs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Incarcerated in UMAP (Military Units to Aid Production)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Juan Carlos Tabio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-Born 1942 Havana, Cuba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-Accidental filmmaker 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-Began 1961, first film 1983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-Received Awards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85000" x="5395700"/>
            <a:ext cy="3556000" cx="3175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Guantanamera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-Released 1994/95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-Romantic Comedy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-Takes place during “Special 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Period” (1990)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-What was the “Special Period?”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313937" x="6015400"/>
            <a:ext cy="3498125" cx="24496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