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14"/>
  </p:notesMasterIdLst>
  <p:sldIdLst>
    <p:sldId id="256" r:id="rId2"/>
    <p:sldId id="257" r:id="rId3"/>
    <p:sldId id="258" r:id="rId4"/>
    <p:sldId id="261" r:id="rId5"/>
    <p:sldId id="262" r:id="rId6"/>
    <p:sldId id="260" r:id="rId7"/>
    <p:sldId id="268"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58" autoAdjust="0"/>
  </p:normalViewPr>
  <p:slideViewPr>
    <p:cSldViewPr>
      <p:cViewPr>
        <p:scale>
          <a:sx n="59" d="100"/>
          <a:sy n="59" d="100"/>
        </p:scale>
        <p:origin x="-16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はい</c:v>
                </c:pt>
              </c:strCache>
            </c:strRef>
          </c:tx>
          <c:cat>
            <c:strRef>
              <c:f>Sheet1!$A$2:$A$6</c:f>
              <c:strCache>
                <c:ptCount val="5"/>
                <c:pt idx="0">
                  <c:v>質問1</c:v>
                </c:pt>
                <c:pt idx="1">
                  <c:v>質問2</c:v>
                </c:pt>
                <c:pt idx="2">
                  <c:v>質問3</c:v>
                </c:pt>
                <c:pt idx="3">
                  <c:v>質問4</c:v>
                </c:pt>
                <c:pt idx="4">
                  <c:v>質問 5</c:v>
                </c:pt>
              </c:strCache>
            </c:strRef>
          </c:cat>
          <c:val>
            <c:numRef>
              <c:f>Sheet1!$B$2:$B$6</c:f>
              <c:numCache>
                <c:formatCode>General</c:formatCode>
                <c:ptCount val="5"/>
                <c:pt idx="0">
                  <c:v>18</c:v>
                </c:pt>
                <c:pt idx="1">
                  <c:v>1</c:v>
                </c:pt>
                <c:pt idx="2">
                  <c:v>5</c:v>
                </c:pt>
                <c:pt idx="3">
                  <c:v>16</c:v>
                </c:pt>
                <c:pt idx="4">
                  <c:v>3</c:v>
                </c:pt>
              </c:numCache>
            </c:numRef>
          </c:val>
        </c:ser>
        <c:ser>
          <c:idx val="1"/>
          <c:order val="1"/>
          <c:tx>
            <c:strRef>
              <c:f>Sheet1!$C$1</c:f>
              <c:strCache>
                <c:ptCount val="1"/>
                <c:pt idx="0">
                  <c:v>いいえ</c:v>
                </c:pt>
              </c:strCache>
            </c:strRef>
          </c:tx>
          <c:cat>
            <c:strRef>
              <c:f>Sheet1!$A$2:$A$6</c:f>
              <c:strCache>
                <c:ptCount val="5"/>
                <c:pt idx="0">
                  <c:v>質問1</c:v>
                </c:pt>
                <c:pt idx="1">
                  <c:v>質問2</c:v>
                </c:pt>
                <c:pt idx="2">
                  <c:v>質問3</c:v>
                </c:pt>
                <c:pt idx="3">
                  <c:v>質問4</c:v>
                </c:pt>
                <c:pt idx="4">
                  <c:v>質問 5</c:v>
                </c:pt>
              </c:strCache>
            </c:strRef>
          </c:cat>
          <c:val>
            <c:numRef>
              <c:f>Sheet1!$C$2:$C$6</c:f>
              <c:numCache>
                <c:formatCode>General</c:formatCode>
                <c:ptCount val="5"/>
                <c:pt idx="0">
                  <c:v>2</c:v>
                </c:pt>
                <c:pt idx="1">
                  <c:v>19</c:v>
                </c:pt>
                <c:pt idx="2">
                  <c:v>15</c:v>
                </c:pt>
                <c:pt idx="3">
                  <c:v>3</c:v>
                </c:pt>
                <c:pt idx="4">
                  <c:v>17</c:v>
                </c:pt>
              </c:numCache>
            </c:numRef>
          </c:val>
        </c:ser>
        <c:ser>
          <c:idx val="2"/>
          <c:order val="2"/>
          <c:tx>
            <c:strRef>
              <c:f>Sheet1!$D$1</c:f>
              <c:strCache>
                <c:ptCount val="1"/>
                <c:pt idx="0">
                  <c:v>分からん</c:v>
                </c:pt>
              </c:strCache>
            </c:strRef>
          </c:tx>
          <c:cat>
            <c:strRef>
              <c:f>Sheet1!$A$2:$A$6</c:f>
              <c:strCache>
                <c:ptCount val="5"/>
                <c:pt idx="0">
                  <c:v>質問1</c:v>
                </c:pt>
                <c:pt idx="1">
                  <c:v>質問2</c:v>
                </c:pt>
                <c:pt idx="2">
                  <c:v>質問3</c:v>
                </c:pt>
                <c:pt idx="3">
                  <c:v>質問4</c:v>
                </c:pt>
                <c:pt idx="4">
                  <c:v>質問 5</c:v>
                </c:pt>
              </c:strCache>
            </c:strRef>
          </c:cat>
          <c:val>
            <c:numRef>
              <c:f>Sheet1!$D$2:$D$6</c:f>
              <c:numCache>
                <c:formatCode>General</c:formatCode>
                <c:ptCount val="5"/>
                <c:pt idx="0">
                  <c:v>0</c:v>
                </c:pt>
                <c:pt idx="1">
                  <c:v>0</c:v>
                </c:pt>
                <c:pt idx="2">
                  <c:v>3</c:v>
                </c:pt>
                <c:pt idx="3">
                  <c:v>1</c:v>
                </c:pt>
                <c:pt idx="4">
                  <c:v>0</c:v>
                </c:pt>
              </c:numCache>
            </c:numRef>
          </c:val>
        </c:ser>
        <c:axId val="38827136"/>
        <c:axId val="38828672"/>
      </c:barChart>
      <c:catAx>
        <c:axId val="38827136"/>
        <c:scaling>
          <c:orientation val="minMax"/>
        </c:scaling>
        <c:axPos val="b"/>
        <c:tickLblPos val="nextTo"/>
        <c:txPr>
          <a:bodyPr/>
          <a:lstStyle/>
          <a:p>
            <a:pPr>
              <a:defRPr lang="ja-JP"/>
            </a:pPr>
            <a:endParaRPr lang="en-US"/>
          </a:p>
        </c:txPr>
        <c:crossAx val="38828672"/>
        <c:crosses val="autoZero"/>
        <c:auto val="1"/>
        <c:lblAlgn val="ctr"/>
        <c:lblOffset val="100"/>
      </c:catAx>
      <c:valAx>
        <c:axId val="38828672"/>
        <c:scaling>
          <c:orientation val="minMax"/>
        </c:scaling>
        <c:axPos val="l"/>
        <c:majorGridlines/>
        <c:numFmt formatCode="General" sourceLinked="1"/>
        <c:tickLblPos val="nextTo"/>
        <c:txPr>
          <a:bodyPr/>
          <a:lstStyle/>
          <a:p>
            <a:pPr>
              <a:defRPr lang="ja-JP"/>
            </a:pPr>
            <a:endParaRPr lang="en-US"/>
          </a:p>
        </c:txPr>
        <c:crossAx val="38827136"/>
        <c:crosses val="autoZero"/>
        <c:crossBetween val="between"/>
      </c:valAx>
    </c:plotArea>
    <c:legend>
      <c:legendPos val="r"/>
      <c:layout/>
      <c:txPr>
        <a:bodyPr/>
        <a:lstStyle/>
        <a:p>
          <a:pPr>
            <a:defRPr lang="ja-JP"/>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Sheet1!$B$1</c:f>
              <c:strCache>
                <c:ptCount val="1"/>
                <c:pt idx="0">
                  <c:v>はい</c:v>
                </c:pt>
              </c:strCache>
            </c:strRef>
          </c:tx>
          <c:cat>
            <c:strRef>
              <c:f>Sheet1!$A$2:$A$6</c:f>
              <c:strCache>
                <c:ptCount val="5"/>
                <c:pt idx="0">
                  <c:v>質問1</c:v>
                </c:pt>
                <c:pt idx="1">
                  <c:v>質問2</c:v>
                </c:pt>
                <c:pt idx="2">
                  <c:v>質問3</c:v>
                </c:pt>
                <c:pt idx="3">
                  <c:v>質問4</c:v>
                </c:pt>
                <c:pt idx="4">
                  <c:v>質問5</c:v>
                </c:pt>
              </c:strCache>
            </c:strRef>
          </c:cat>
          <c:val>
            <c:numRef>
              <c:f>Sheet1!$B$2:$B$6</c:f>
              <c:numCache>
                <c:formatCode>General</c:formatCode>
                <c:ptCount val="5"/>
                <c:pt idx="0">
                  <c:v>6</c:v>
                </c:pt>
                <c:pt idx="1">
                  <c:v>0</c:v>
                </c:pt>
                <c:pt idx="2">
                  <c:v>10</c:v>
                </c:pt>
                <c:pt idx="3">
                  <c:v>5</c:v>
                </c:pt>
                <c:pt idx="4">
                  <c:v>5</c:v>
                </c:pt>
              </c:numCache>
            </c:numRef>
          </c:val>
        </c:ser>
        <c:ser>
          <c:idx val="1"/>
          <c:order val="1"/>
          <c:tx>
            <c:strRef>
              <c:f>Sheet1!$C$1</c:f>
              <c:strCache>
                <c:ptCount val="1"/>
                <c:pt idx="0">
                  <c:v>いいえ</c:v>
                </c:pt>
              </c:strCache>
            </c:strRef>
          </c:tx>
          <c:cat>
            <c:strRef>
              <c:f>Sheet1!$A$2:$A$6</c:f>
              <c:strCache>
                <c:ptCount val="5"/>
                <c:pt idx="0">
                  <c:v>質問1</c:v>
                </c:pt>
                <c:pt idx="1">
                  <c:v>質問2</c:v>
                </c:pt>
                <c:pt idx="2">
                  <c:v>質問3</c:v>
                </c:pt>
                <c:pt idx="3">
                  <c:v>質問4</c:v>
                </c:pt>
                <c:pt idx="4">
                  <c:v>質問5</c:v>
                </c:pt>
              </c:strCache>
            </c:strRef>
          </c:cat>
          <c:val>
            <c:numRef>
              <c:f>Sheet1!$C$2:$C$6</c:f>
              <c:numCache>
                <c:formatCode>General</c:formatCode>
                <c:ptCount val="5"/>
                <c:pt idx="0">
                  <c:v>4</c:v>
                </c:pt>
                <c:pt idx="1">
                  <c:v>10</c:v>
                </c:pt>
                <c:pt idx="2">
                  <c:v>0</c:v>
                </c:pt>
                <c:pt idx="3">
                  <c:v>1</c:v>
                </c:pt>
                <c:pt idx="4">
                  <c:v>5</c:v>
                </c:pt>
              </c:numCache>
            </c:numRef>
          </c:val>
        </c:ser>
        <c:ser>
          <c:idx val="2"/>
          <c:order val="2"/>
          <c:tx>
            <c:strRef>
              <c:f>Sheet1!$D$1</c:f>
              <c:strCache>
                <c:ptCount val="1"/>
                <c:pt idx="0">
                  <c:v>分からん</c:v>
                </c:pt>
              </c:strCache>
            </c:strRef>
          </c:tx>
          <c:cat>
            <c:strRef>
              <c:f>Sheet1!$A$2:$A$6</c:f>
              <c:strCache>
                <c:ptCount val="5"/>
                <c:pt idx="0">
                  <c:v>質問1</c:v>
                </c:pt>
                <c:pt idx="1">
                  <c:v>質問2</c:v>
                </c:pt>
                <c:pt idx="2">
                  <c:v>質問3</c:v>
                </c:pt>
                <c:pt idx="3">
                  <c:v>質問4</c:v>
                </c:pt>
                <c:pt idx="4">
                  <c:v>質問5</c:v>
                </c:pt>
              </c:strCache>
            </c:strRef>
          </c:cat>
          <c:val>
            <c:numRef>
              <c:f>Sheet1!$D$2:$D$6</c:f>
              <c:numCache>
                <c:formatCode>General</c:formatCode>
                <c:ptCount val="5"/>
                <c:pt idx="0">
                  <c:v>0</c:v>
                </c:pt>
                <c:pt idx="1">
                  <c:v>0</c:v>
                </c:pt>
                <c:pt idx="2">
                  <c:v>0</c:v>
                </c:pt>
                <c:pt idx="3">
                  <c:v>4</c:v>
                </c:pt>
                <c:pt idx="4">
                  <c:v>0</c:v>
                </c:pt>
              </c:numCache>
            </c:numRef>
          </c:val>
        </c:ser>
        <c:shape val="box"/>
        <c:axId val="39294080"/>
        <c:axId val="39295616"/>
        <c:axId val="0"/>
      </c:bar3DChart>
      <c:catAx>
        <c:axId val="39294080"/>
        <c:scaling>
          <c:orientation val="minMax"/>
        </c:scaling>
        <c:axPos val="b"/>
        <c:tickLblPos val="nextTo"/>
        <c:txPr>
          <a:bodyPr/>
          <a:lstStyle/>
          <a:p>
            <a:pPr>
              <a:defRPr lang="ja-JP"/>
            </a:pPr>
            <a:endParaRPr lang="en-US"/>
          </a:p>
        </c:txPr>
        <c:crossAx val="39295616"/>
        <c:crosses val="autoZero"/>
        <c:auto val="1"/>
        <c:lblAlgn val="ctr"/>
        <c:lblOffset val="100"/>
      </c:catAx>
      <c:valAx>
        <c:axId val="39295616"/>
        <c:scaling>
          <c:orientation val="minMax"/>
        </c:scaling>
        <c:axPos val="l"/>
        <c:majorGridlines/>
        <c:numFmt formatCode="General" sourceLinked="1"/>
        <c:tickLblPos val="nextTo"/>
        <c:txPr>
          <a:bodyPr/>
          <a:lstStyle/>
          <a:p>
            <a:pPr>
              <a:defRPr lang="ja-JP"/>
            </a:pPr>
            <a:endParaRPr lang="en-US"/>
          </a:p>
        </c:txPr>
        <c:crossAx val="39294080"/>
        <c:crosses val="autoZero"/>
        <c:crossBetween val="between"/>
      </c:valAx>
    </c:plotArea>
    <c:legend>
      <c:legendPos val="r"/>
      <c:layout/>
      <c:txPr>
        <a:bodyPr/>
        <a:lstStyle/>
        <a:p>
          <a:pPr>
            <a:defRPr lang="ja-JP"/>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16FA4-B9CD-4027-9B7E-18F1A2530D5F}" type="datetimeFigureOut">
              <a:rPr lang="en-US" smtClean="0"/>
              <a:pPr/>
              <a:t>7/25/2013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66560-D73A-4C57-BD89-5D827C458B3F}" type="slidenum">
              <a:rPr lang="en-US" smtClean="0"/>
              <a:pPr/>
              <a:t>‹#›</a:t>
            </a:fld>
            <a:endParaRPr lang="en-US"/>
          </a:p>
        </p:txBody>
      </p:sp>
    </p:spTree>
    <p:extLst>
      <p:ext uri="{BB962C8B-B14F-4D97-AF65-F5344CB8AC3E}">
        <p14:creationId xmlns="" xmlns:p14="http://schemas.microsoft.com/office/powerpoint/2010/main" val="40385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皆さん、こにちは。私はテリータンと申します。私のインタビューテーマは“日本の女性差別”です。どうぞよろしくお願いいたします。</a:t>
            </a:r>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ついにおわり～</a:t>
            </a:r>
            <a:endParaRPr lang="en-US" altLang="ja-JP" dirty="0" smtClean="0"/>
          </a:p>
          <a:p>
            <a:r>
              <a:rPr lang="ja-JP" altLang="en-US" smtClean="0"/>
              <a:t>以上で俺の発表を終わります。</a:t>
            </a:r>
            <a:endParaRPr lang="en-US" altLang="ja-JP" dirty="0" smtClean="0"/>
          </a:p>
          <a:p>
            <a:r>
              <a:rPr lang="ja-JP" altLang="en-US" smtClean="0"/>
              <a:t>質問はおありですか？</a:t>
            </a:r>
            <a:endParaRPr lang="en-US" altLang="ja-JP" dirty="0" smtClean="0"/>
          </a:p>
          <a:p>
            <a:r>
              <a:rPr lang="ja-JP" altLang="en-US" smtClean="0"/>
              <a:t>ほかに、質問はありませんか？</a:t>
            </a:r>
            <a:endParaRPr lang="en-US" altLang="ja-JP" dirty="0" smtClean="0"/>
          </a:p>
          <a:p>
            <a:r>
              <a:rPr lang="ja-JP" altLang="en-US" smtClean="0"/>
              <a:t>なければ、これで終わります。ごせいちょうありがとうございました</a:t>
            </a:r>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ごらんのような順番でお話しします。</a:t>
            </a:r>
            <a:endParaRPr lang="en-US" altLang="ja-JP" dirty="0" smtClean="0"/>
          </a:p>
        </p:txBody>
      </p:sp>
      <p:sp>
        <p:nvSpPr>
          <p:cNvPr id="4" name="Slide Number Placeholder 3"/>
          <p:cNvSpPr>
            <a:spLocks noGrp="1"/>
          </p:cNvSpPr>
          <p:nvPr>
            <p:ph type="sldNum" sz="quarter" idx="10"/>
          </p:nvPr>
        </p:nvSpPr>
        <p:spPr/>
        <p:txBody>
          <a:bodyPr/>
          <a:lstStyle/>
          <a:p>
            <a:fld id="{7BD66560-D73A-4C57-BD89-5D827C458B3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dirty="0" smtClean="0"/>
              <a:t>私は日本に来る前に日本は明らかにいっぱい女性差別があるとききました。だから自分で問題を細かに調査したいと思いました。そして日本に来て以来、いっぱい女性差別を見つけました。でも日本人の女性はこの問題が何も関係ないと思っているようです。私は日本人の女性はどう思っているかなといました。また女性差別について日本人の女性以外どう思っているのか知りたいとおもいました。だからこのことについて知りたいので、このテーマでインタビューをすることにしました。</a:t>
            </a:r>
            <a:endParaRPr lang="en-US" altLang="ja-JP" dirty="0" smtClean="0"/>
          </a:p>
        </p:txBody>
      </p:sp>
      <p:sp>
        <p:nvSpPr>
          <p:cNvPr id="4" name="Slide Number Placeholder 3"/>
          <p:cNvSpPr>
            <a:spLocks noGrp="1"/>
          </p:cNvSpPr>
          <p:nvPr>
            <p:ph type="sldNum" sz="quarter" idx="10"/>
          </p:nvPr>
        </p:nvSpPr>
        <p:spPr/>
        <p:txBody>
          <a:bodyPr/>
          <a:lstStyle/>
          <a:p>
            <a:fld id="{7BD66560-D73A-4C57-BD89-5D827C458B3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インタビューの対象者は、一つ目は岡山大学ののむらさきさんです。性別は女性で、生物学部の大院生です。年齢は２１歳です。二つ目はリンダさんです。岡山大学の留学生です。２４歳です。</a:t>
            </a:r>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一つ目の男性は、すぎやまようたです。文学部の３回生年齢は２２歳二つ目の男性は</a:t>
            </a:r>
            <a:r>
              <a:rPr lang="en-US" altLang="ja-JP" dirty="0" err="1" smtClean="0"/>
              <a:t>jason</a:t>
            </a:r>
            <a:r>
              <a:rPr lang="ja-JP" altLang="en-US" smtClean="0"/>
              <a:t>さんです岡山大学の留学生</a:t>
            </a:r>
            <a:endParaRPr lang="en-US" altLang="ja-JP" dirty="0" smtClean="0"/>
          </a:p>
        </p:txBody>
      </p:sp>
      <p:sp>
        <p:nvSpPr>
          <p:cNvPr id="4" name="Slide Number Placeholder 3"/>
          <p:cNvSpPr>
            <a:spLocks noGrp="1"/>
          </p:cNvSpPr>
          <p:nvPr>
            <p:ph type="sldNum" sz="quarter" idx="10"/>
          </p:nvPr>
        </p:nvSpPr>
        <p:spPr/>
        <p:txBody>
          <a:bodyPr/>
          <a:lstStyle/>
          <a:p>
            <a:fld id="{7BD66560-D73A-4C57-BD89-5D827C458B3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俺はそれぞれの皆に五つ質問しました</a:t>
            </a:r>
            <a:endParaRPr lang="en-US" altLang="ja-JP" dirty="0" smtClean="0"/>
          </a:p>
        </p:txBody>
      </p:sp>
      <p:sp>
        <p:nvSpPr>
          <p:cNvPr id="4" name="Slide Number Placeholder 3"/>
          <p:cNvSpPr>
            <a:spLocks noGrp="1"/>
          </p:cNvSpPr>
          <p:nvPr>
            <p:ph type="sldNum" sz="quarter" idx="10"/>
          </p:nvPr>
        </p:nvSpPr>
        <p:spPr/>
        <p:txBody>
          <a:bodyPr/>
          <a:lstStyle/>
          <a:p>
            <a:fld id="{7BD66560-D73A-4C57-BD89-5D827C458B3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その女性差別について</a:t>
            </a:r>
            <a:r>
              <a:rPr lang="en-US" altLang="ja-JP" dirty="0" smtClean="0"/>
              <a:t>Jason</a:t>
            </a:r>
            <a:r>
              <a:rPr lang="ja-JP" altLang="en-US" dirty="0" smtClean="0"/>
              <a:t>さんは「日本では女性差別はある」と答えました。また、</a:t>
            </a:r>
            <a:r>
              <a:rPr lang="ja-JP" altLang="en-US" dirty="0" err="1" smtClean="0"/>
              <a:t>よ</a:t>
            </a:r>
            <a:r>
              <a:rPr lang="ja-JP" altLang="en-US" dirty="0" smtClean="0"/>
              <a:t>うたさんは「昔のことは女性差別があるけどとうせいりゅうはあまりないと思う」と答えました。次に、「レディファーストについてどう思いますか？これは差別ですか？」と言う質問をしました。二人も差別じゃないと答えました。次に、「女性差別が男性だけすると思いますか？女性も女性差別しますか？」</a:t>
            </a:r>
            <a:r>
              <a:rPr lang="en-US" altLang="ja-JP" dirty="0" smtClean="0"/>
              <a:t>Jason</a:t>
            </a:r>
            <a:r>
              <a:rPr lang="ja-JP" altLang="en-US" dirty="0" smtClean="0"/>
              <a:t>さんは「女性も女性差別ができる」とこたえました。またすぎやまさんは「女性は女性差別ができない」と答えました。次に「日本の会社の中で女性差別があると思いますか？」という質問をしました。その結果、</a:t>
            </a:r>
            <a:r>
              <a:rPr lang="en-US" altLang="ja-JP" dirty="0" smtClean="0"/>
              <a:t>Jason</a:t>
            </a:r>
            <a:r>
              <a:rPr lang="ja-JP" altLang="en-US" dirty="0" smtClean="0"/>
              <a:t>は「ある」とこたえました。たとえばきゅうりょうは違う。またすぎやまさんは「今ないと思う」とこたえました。最後に「同じ立場だったら男性よりも女性のほうが社会的地位が低いと思いますか？」という質問をしました。そのけっか、</a:t>
            </a:r>
            <a:r>
              <a:rPr lang="en-US" altLang="ja-JP" dirty="0" smtClean="0"/>
              <a:t>Jason</a:t>
            </a:r>
            <a:r>
              <a:rPr lang="ja-JP" altLang="en-US" dirty="0" smtClean="0"/>
              <a:t>は「女性の地位が低い」と答えました。またすぎやまさんは「女性と男性は同じじゃない。なぜなら女性はほかの役儀がある」と答えました。</a:t>
            </a:r>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その女性差別について二人は「日本では女性差別があります」とこたえました。例えばきゅうりょうの面で差別がある、男性びょうどうになるには時間がかかる。次に「レディファーストについてどう思いますか？これは差別ですか？」と言う質問をしました。二人も差別じゃないと答えましたでも二人はそれについて女性は同じ立場じゃない。次に「女性差別が男性だけすると思いますか？女性も女性差別しますか？」リンダさんは「女性も女性差別ができる」とこたえました。またさきさんは「女性は女性差別ができない」と答えました。次に「日本の会社の中で女性差別があると思いますか？」という質問をしました。その結果、リンダは「分からんけどあるらしい」とこたえました。またさきは「あるけど仕方がない、それは日本の文化」とこたえました。最後に「同じ立場だったら男性よりも女性のほうが社会的地位が低いと思いますか？」という質問をしました。そのけっか、リンダは「女性の地位が低い」と答えました。またさきさんは「女性と男性は同じと思う」と答えまし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ja-JP" altLang="en-US" smtClean="0"/>
              <a:t>このグラフは他の人々の答え。</a:t>
            </a:r>
            <a:endParaRPr lang="en-US" dirty="0"/>
          </a:p>
        </p:txBody>
      </p:sp>
      <p:sp>
        <p:nvSpPr>
          <p:cNvPr id="4" name="Slide Number Placeholder 3"/>
          <p:cNvSpPr>
            <a:spLocks noGrp="1"/>
          </p:cNvSpPr>
          <p:nvPr>
            <p:ph type="sldNum" sz="quarter" idx="10"/>
          </p:nvPr>
        </p:nvSpPr>
        <p:spPr/>
        <p:txBody>
          <a:bodyPr/>
          <a:lstStyle/>
          <a:p>
            <a:fld id="{7BD66560-D73A-4C57-BD89-5D827C458B3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7/25/2013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7/25/2013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33400"/>
            <a:ext cx="5105400" cy="4419600"/>
          </a:xfrm>
        </p:spPr>
        <p:txBody>
          <a:bodyPr>
            <a:normAutofit/>
          </a:bodyPr>
          <a:lstStyle/>
          <a:p>
            <a:pPr algn="ctr"/>
            <a:r>
              <a:rPr lang="ja-JP" altLang="en-US" sz="8800" smtClean="0"/>
              <a:t>日本</a:t>
            </a:r>
            <a:r>
              <a:rPr lang="en-US" altLang="ja-JP" sz="8800" dirty="0" smtClean="0"/>
              <a:t/>
            </a:r>
            <a:br>
              <a:rPr lang="en-US" altLang="ja-JP" sz="8800" dirty="0" smtClean="0"/>
            </a:br>
            <a:r>
              <a:rPr lang="ja-JP" altLang="en-US" sz="8800" smtClean="0"/>
              <a:t>の</a:t>
            </a:r>
            <a:r>
              <a:rPr lang="en-US" altLang="ja-JP" sz="8800" dirty="0" smtClean="0"/>
              <a:t/>
            </a:r>
            <a:br>
              <a:rPr lang="en-US" altLang="ja-JP" sz="8800" dirty="0" smtClean="0"/>
            </a:br>
            <a:r>
              <a:rPr lang="ja-JP" altLang="en-US" sz="8800" smtClean="0"/>
              <a:t>女性差別</a:t>
            </a:r>
            <a:endParaRPr lang="en-US" sz="8800" dirty="0"/>
          </a:p>
        </p:txBody>
      </p:sp>
      <p:sp>
        <p:nvSpPr>
          <p:cNvPr id="5" name="TextBox 4"/>
          <p:cNvSpPr txBox="1"/>
          <p:nvPr/>
        </p:nvSpPr>
        <p:spPr>
          <a:xfrm>
            <a:off x="6934200" y="5257800"/>
            <a:ext cx="1338828" cy="646331"/>
          </a:xfrm>
          <a:prstGeom prst="rect">
            <a:avLst/>
          </a:prstGeom>
          <a:noFill/>
        </p:spPr>
        <p:txBody>
          <a:bodyPr wrap="none" rtlCol="0">
            <a:spAutoFit/>
          </a:bodyPr>
          <a:lstStyle/>
          <a:p>
            <a:r>
              <a:rPr lang="ja-JP" altLang="en-US" smtClean="0"/>
              <a:t>日本語４</a:t>
            </a:r>
            <a:endParaRPr lang="en-US" altLang="ja-JP" dirty="0" smtClean="0"/>
          </a:p>
          <a:p>
            <a:r>
              <a:rPr lang="ja-JP" altLang="en-US" smtClean="0"/>
              <a:t>テリータン</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自分の考え</a:t>
            </a:r>
            <a:endParaRPr lang="en-US" dirty="0"/>
          </a:p>
        </p:txBody>
      </p:sp>
      <p:sp>
        <p:nvSpPr>
          <p:cNvPr id="3" name="Content Placeholder 2"/>
          <p:cNvSpPr>
            <a:spLocks noGrp="1"/>
          </p:cNvSpPr>
          <p:nvPr>
            <p:ph idx="1"/>
          </p:nvPr>
        </p:nvSpPr>
        <p:spPr/>
        <p:txBody>
          <a:bodyPr>
            <a:normAutofit fontScale="92500" lnSpcReduction="20000"/>
          </a:bodyPr>
          <a:lstStyle/>
          <a:p>
            <a:r>
              <a:rPr lang="ja-JP" altLang="en-US" smtClean="0"/>
              <a:t>以上</a:t>
            </a:r>
            <a:r>
              <a:rPr lang="en-US" dirty="0" smtClean="0"/>
              <a:t>(</a:t>
            </a:r>
            <a:r>
              <a:rPr lang="ja-JP" altLang="en-US" smtClean="0"/>
              <a:t>いじょう</a:t>
            </a:r>
            <a:r>
              <a:rPr lang="en-US" dirty="0" smtClean="0"/>
              <a:t>)</a:t>
            </a:r>
            <a:r>
              <a:rPr lang="ja-JP" altLang="en-US" smtClean="0"/>
              <a:t>が私</a:t>
            </a:r>
            <a:r>
              <a:rPr lang="en-US" dirty="0" smtClean="0"/>
              <a:t>(</a:t>
            </a:r>
            <a:r>
              <a:rPr lang="ja-JP" altLang="en-US" smtClean="0"/>
              <a:t>わたし</a:t>
            </a:r>
            <a:r>
              <a:rPr lang="en-US" dirty="0" smtClean="0"/>
              <a:t>)</a:t>
            </a:r>
            <a:r>
              <a:rPr lang="ja-JP" altLang="en-US" smtClean="0"/>
              <a:t>のインタ</a:t>
            </a:r>
            <a:r>
              <a:rPr lang="ja-JP" altLang="en-US" smtClean="0"/>
              <a:t>ビ</a:t>
            </a:r>
            <a:r>
              <a:rPr lang="ja-JP" altLang="en-US" smtClean="0"/>
              <a:t>ューの</a:t>
            </a:r>
            <a:r>
              <a:rPr lang="ja-JP" altLang="en-US" smtClean="0"/>
              <a:t>結</a:t>
            </a:r>
            <a:r>
              <a:rPr lang="ja-JP" altLang="en-US" smtClean="0"/>
              <a:t>果で</a:t>
            </a:r>
            <a:r>
              <a:rPr lang="ja-JP" altLang="en-US" smtClean="0"/>
              <a:t>す。 </a:t>
            </a:r>
            <a:endParaRPr lang="en-US" dirty="0" smtClean="0"/>
          </a:p>
          <a:p>
            <a:r>
              <a:rPr lang="ja-JP" altLang="en-US" smtClean="0"/>
              <a:t>このインタ</a:t>
            </a:r>
            <a:r>
              <a:rPr lang="ja-JP" altLang="en-US" smtClean="0"/>
              <a:t>ビ</a:t>
            </a:r>
            <a:r>
              <a:rPr lang="ja-JP" altLang="en-US" smtClean="0"/>
              <a:t>ュー</a:t>
            </a:r>
            <a:r>
              <a:rPr lang="ja-JP" altLang="en-US" smtClean="0"/>
              <a:t>の</a:t>
            </a:r>
            <a:r>
              <a:rPr lang="ja-JP" altLang="en-US" smtClean="0"/>
              <a:t>結</a:t>
            </a:r>
            <a:r>
              <a:rPr lang="ja-JP" altLang="en-US" smtClean="0"/>
              <a:t>果か</a:t>
            </a:r>
            <a:r>
              <a:rPr lang="ja-JP" altLang="en-US" smtClean="0"/>
              <a:t>ら、日</a:t>
            </a:r>
            <a:r>
              <a:rPr lang="ja-JP" altLang="en-US" smtClean="0"/>
              <a:t>本</a:t>
            </a:r>
            <a:r>
              <a:rPr lang="ja-JP" altLang="en-US" smtClean="0"/>
              <a:t>人の</a:t>
            </a:r>
            <a:r>
              <a:rPr lang="ja-JP" altLang="en-US" smtClean="0"/>
              <a:t>女</a:t>
            </a:r>
            <a:r>
              <a:rPr lang="ja-JP" altLang="en-US" smtClean="0"/>
              <a:t>性と</a:t>
            </a:r>
            <a:r>
              <a:rPr lang="ja-JP" altLang="en-US" smtClean="0"/>
              <a:t>日</a:t>
            </a:r>
            <a:r>
              <a:rPr lang="ja-JP" altLang="en-US" smtClean="0"/>
              <a:t>本</a:t>
            </a:r>
            <a:r>
              <a:rPr lang="ja-JP" altLang="en-US" smtClean="0"/>
              <a:t>人の</a:t>
            </a:r>
            <a:r>
              <a:rPr lang="ja-JP" altLang="en-US" smtClean="0"/>
              <a:t>男</a:t>
            </a:r>
            <a:r>
              <a:rPr lang="ja-JP" altLang="en-US" smtClean="0"/>
              <a:t>性の</a:t>
            </a:r>
            <a:r>
              <a:rPr lang="ja-JP" altLang="en-US" smtClean="0"/>
              <a:t>意</a:t>
            </a:r>
            <a:r>
              <a:rPr lang="ja-JP" altLang="en-US" smtClean="0"/>
              <a:t>見は</a:t>
            </a:r>
            <a:r>
              <a:rPr lang="ja-JP" altLang="en-US" smtClean="0"/>
              <a:t>反</a:t>
            </a:r>
            <a:r>
              <a:rPr lang="ja-JP" altLang="en-US" smtClean="0"/>
              <a:t>対で</a:t>
            </a:r>
            <a:r>
              <a:rPr lang="ja-JP" altLang="en-US" smtClean="0"/>
              <a:t>あること</a:t>
            </a:r>
            <a:r>
              <a:rPr lang="ja-JP" altLang="en-US" smtClean="0"/>
              <a:t>が</a:t>
            </a:r>
            <a:r>
              <a:rPr lang="ja-JP" altLang="en-US" smtClean="0"/>
              <a:t>分か</a:t>
            </a:r>
            <a:r>
              <a:rPr lang="ja-JP" altLang="en-US" smtClean="0"/>
              <a:t>ります。その理由は、これは日本の文化です。日本人の人々はこのついてがしょうがない。</a:t>
            </a:r>
            <a:endParaRPr lang="en-US" dirty="0" smtClean="0"/>
          </a:p>
          <a:p>
            <a:r>
              <a:rPr lang="ja-JP" altLang="en-US" smtClean="0"/>
              <a:t>日本人の女性と日本人の男性の意見を比べ</a:t>
            </a:r>
            <a:r>
              <a:rPr lang="ja-JP" altLang="en-US" smtClean="0"/>
              <a:t>ると</a:t>
            </a:r>
            <a:r>
              <a:rPr lang="ja-JP" altLang="en-US" smtClean="0"/>
              <a:t>、</a:t>
            </a:r>
            <a:r>
              <a:rPr lang="ja-JP" altLang="en-US" smtClean="0"/>
              <a:t>反対で</a:t>
            </a:r>
            <a:r>
              <a:rPr lang="ja-JP" altLang="en-US" smtClean="0"/>
              <a:t>あることがわかります。その</a:t>
            </a:r>
            <a:r>
              <a:rPr lang="ja-JP" altLang="en-US" smtClean="0"/>
              <a:t>理</a:t>
            </a:r>
            <a:r>
              <a:rPr lang="ja-JP" altLang="en-US" smtClean="0"/>
              <a:t>由は</a:t>
            </a:r>
            <a:r>
              <a:rPr lang="ja-JP" altLang="en-US" smtClean="0"/>
              <a:t>、これは</a:t>
            </a:r>
            <a:r>
              <a:rPr lang="ja-JP" altLang="en-US" smtClean="0"/>
              <a:t>日</a:t>
            </a:r>
            <a:r>
              <a:rPr lang="ja-JP" altLang="en-US" smtClean="0"/>
              <a:t>本の</a:t>
            </a:r>
            <a:r>
              <a:rPr lang="ja-JP" altLang="en-US" smtClean="0"/>
              <a:t>文</a:t>
            </a:r>
            <a:r>
              <a:rPr lang="ja-JP" altLang="en-US" smtClean="0"/>
              <a:t>化だ</a:t>
            </a:r>
            <a:r>
              <a:rPr lang="ja-JP" altLang="en-US" smtClean="0"/>
              <a:t>からだと思いま</a:t>
            </a:r>
            <a:r>
              <a:rPr lang="ja-JP" altLang="en-US" smtClean="0"/>
              <a:t>し</a:t>
            </a:r>
            <a:r>
              <a:rPr lang="ja-JP" altLang="en-US" smtClean="0"/>
              <a:t>た。</a:t>
            </a:r>
            <a:r>
              <a:rPr lang="ja-JP" altLang="en-US" smtClean="0"/>
              <a:t>また、</a:t>
            </a:r>
            <a:r>
              <a:rPr lang="ja-JP" altLang="en-US" smtClean="0"/>
              <a:t>日</a:t>
            </a:r>
            <a:r>
              <a:rPr lang="ja-JP" altLang="en-US" smtClean="0"/>
              <a:t>本の</a:t>
            </a:r>
            <a:r>
              <a:rPr lang="ja-JP" altLang="en-US" smtClean="0"/>
              <a:t>人</a:t>
            </a:r>
            <a:r>
              <a:rPr lang="ja-JP" altLang="en-US" smtClean="0"/>
              <a:t>々は</a:t>
            </a:r>
            <a:r>
              <a:rPr lang="ja-JP" altLang="en-US" smtClean="0"/>
              <a:t>これについてしょうがないと思</a:t>
            </a:r>
            <a:r>
              <a:rPr lang="ja-JP" altLang="en-US" smtClean="0"/>
              <a:t>っ</a:t>
            </a:r>
            <a:r>
              <a:rPr lang="ja-JP" altLang="en-US" smtClean="0"/>
              <a:t>てい</a:t>
            </a:r>
            <a:r>
              <a:rPr lang="ja-JP" altLang="en-US" smtClean="0"/>
              <a:t>るのだ</a:t>
            </a:r>
            <a:r>
              <a:rPr lang="ja-JP" altLang="en-US" smtClean="0"/>
              <a:t>と</a:t>
            </a:r>
            <a:r>
              <a:rPr lang="ja-JP" altLang="en-US" smtClean="0"/>
              <a:t>思い</a:t>
            </a:r>
            <a:r>
              <a:rPr lang="ja-JP" altLang="en-US" smtClean="0"/>
              <a:t>ました。</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感想など</a:t>
            </a:r>
            <a:endParaRPr lang="en-US" dirty="0"/>
          </a:p>
        </p:txBody>
      </p:sp>
      <p:sp>
        <p:nvSpPr>
          <p:cNvPr id="3" name="Content Placeholder 2"/>
          <p:cNvSpPr>
            <a:spLocks noGrp="1"/>
          </p:cNvSpPr>
          <p:nvPr>
            <p:ph idx="1"/>
          </p:nvPr>
        </p:nvSpPr>
        <p:spPr/>
        <p:txBody>
          <a:bodyPr/>
          <a:lstStyle/>
          <a:p>
            <a:r>
              <a:rPr lang="ja-JP" altLang="en-US" dirty="0" smtClean="0"/>
              <a:t>流石は一般的日本人の男性は日本で女性差別はないと答えまし</a:t>
            </a:r>
            <a:r>
              <a:rPr lang="ja-JP" altLang="en-US" smtClean="0"/>
              <a:t>た</a:t>
            </a:r>
            <a:r>
              <a:rPr lang="ja-JP" altLang="en-US" smtClean="0"/>
              <a:t>。</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Vertical Text Placeholder 2"/>
          <p:cNvSpPr>
            <a:spLocks noGrp="1"/>
          </p:cNvSpPr>
          <p:nvPr>
            <p:ph type="body" orient="vert" idx="1"/>
          </p:nvPr>
        </p:nvSpPr>
        <p:spPr>
          <a:xfrm>
            <a:off x="914400" y="609600"/>
            <a:ext cx="7772400" cy="5745960"/>
          </a:xfrm>
        </p:spPr>
        <p:txBody>
          <a:bodyPr>
            <a:noAutofit/>
          </a:bodyPr>
          <a:lstStyle/>
          <a:p>
            <a:pPr algn="ctr">
              <a:buNone/>
            </a:pPr>
            <a:endParaRPr lang="en-US" sz="9600" dirty="0" smtClean="0"/>
          </a:p>
          <a:p>
            <a:pPr algn="ctr"/>
            <a:endParaRPr lang="en-US" sz="9600" dirty="0" smtClean="0"/>
          </a:p>
          <a:p>
            <a:pPr algn="ctr"/>
            <a:r>
              <a:rPr lang="ja-JP" altLang="en-US" sz="9600" smtClean="0"/>
              <a:t>終わり</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smtClean="0"/>
              <a:t>順番の説明</a:t>
            </a:r>
            <a:endParaRPr lang="en-US" dirty="0"/>
          </a:p>
        </p:txBody>
      </p:sp>
      <p:sp>
        <p:nvSpPr>
          <p:cNvPr id="3" name="Content Placeholder 2"/>
          <p:cNvSpPr>
            <a:spLocks noGrp="1"/>
          </p:cNvSpPr>
          <p:nvPr>
            <p:ph idx="1"/>
          </p:nvPr>
        </p:nvSpPr>
        <p:spPr/>
        <p:txBody>
          <a:bodyPr>
            <a:normAutofit lnSpcReduction="10000"/>
          </a:bodyPr>
          <a:lstStyle/>
          <a:p>
            <a:r>
              <a:rPr lang="ja-JP" altLang="en-US" sz="2800" smtClean="0">
                <a:solidFill>
                  <a:schemeClr val="accent4">
                    <a:lumMod val="60000"/>
                    <a:lumOff val="40000"/>
                  </a:schemeClr>
                </a:solidFill>
              </a:rPr>
              <a:t>インタビューのテーマを選んだ理由・目的</a:t>
            </a:r>
            <a:endParaRPr lang="en-US" altLang="ja-JP" sz="2800" dirty="0" smtClean="0">
              <a:solidFill>
                <a:schemeClr val="accent4">
                  <a:lumMod val="60000"/>
                  <a:lumOff val="40000"/>
                </a:schemeClr>
              </a:solidFill>
            </a:endParaRPr>
          </a:p>
          <a:p>
            <a:endParaRPr lang="en-US" altLang="ja-JP" sz="2800" dirty="0" smtClean="0">
              <a:solidFill>
                <a:schemeClr val="accent4">
                  <a:lumMod val="60000"/>
                  <a:lumOff val="40000"/>
                </a:schemeClr>
              </a:solidFill>
            </a:endParaRPr>
          </a:p>
          <a:p>
            <a:r>
              <a:rPr lang="ja-JP" altLang="en-US" sz="2800" smtClean="0">
                <a:solidFill>
                  <a:schemeClr val="accent4">
                    <a:lumMod val="60000"/>
                    <a:lumOff val="40000"/>
                  </a:schemeClr>
                </a:solidFill>
              </a:rPr>
              <a:t>インタビュー対象者</a:t>
            </a:r>
            <a:endParaRPr lang="en-US" altLang="ja-JP" sz="2800" dirty="0" smtClean="0">
              <a:solidFill>
                <a:schemeClr val="accent4">
                  <a:lumMod val="60000"/>
                  <a:lumOff val="40000"/>
                </a:schemeClr>
              </a:solidFill>
            </a:endParaRPr>
          </a:p>
          <a:p>
            <a:endParaRPr lang="en-US" altLang="ja-JP" sz="2800" dirty="0" smtClean="0">
              <a:solidFill>
                <a:schemeClr val="accent4">
                  <a:lumMod val="60000"/>
                  <a:lumOff val="40000"/>
                </a:schemeClr>
              </a:solidFill>
            </a:endParaRPr>
          </a:p>
          <a:p>
            <a:r>
              <a:rPr lang="ja-JP" altLang="en-US" sz="2800" smtClean="0">
                <a:solidFill>
                  <a:schemeClr val="accent4">
                    <a:lumMod val="60000"/>
                    <a:lumOff val="40000"/>
                  </a:schemeClr>
                </a:solidFill>
              </a:rPr>
              <a:t>インタビュー結果</a:t>
            </a:r>
            <a:endParaRPr lang="en-US" altLang="ja-JP" sz="2800" dirty="0" smtClean="0">
              <a:solidFill>
                <a:schemeClr val="accent4">
                  <a:lumMod val="60000"/>
                  <a:lumOff val="40000"/>
                </a:schemeClr>
              </a:solidFill>
            </a:endParaRPr>
          </a:p>
          <a:p>
            <a:endParaRPr lang="en-US" altLang="ja-JP" sz="2800" dirty="0" smtClean="0">
              <a:solidFill>
                <a:schemeClr val="accent4">
                  <a:lumMod val="60000"/>
                  <a:lumOff val="40000"/>
                </a:schemeClr>
              </a:solidFill>
            </a:endParaRPr>
          </a:p>
          <a:p>
            <a:r>
              <a:rPr lang="ja-JP" altLang="en-US" sz="2800" smtClean="0">
                <a:solidFill>
                  <a:schemeClr val="accent4">
                    <a:lumMod val="60000"/>
                    <a:lumOff val="40000"/>
                  </a:schemeClr>
                </a:solidFill>
              </a:rPr>
              <a:t>自分の考え</a:t>
            </a:r>
            <a:endParaRPr lang="en-US" altLang="ja-JP" sz="2800" dirty="0" smtClean="0">
              <a:solidFill>
                <a:schemeClr val="accent4">
                  <a:lumMod val="60000"/>
                  <a:lumOff val="40000"/>
                </a:schemeClr>
              </a:solidFill>
            </a:endParaRPr>
          </a:p>
          <a:p>
            <a:endParaRPr lang="en-US" altLang="ja-JP" sz="2800" dirty="0" smtClean="0">
              <a:solidFill>
                <a:schemeClr val="accent4">
                  <a:lumMod val="60000"/>
                  <a:lumOff val="40000"/>
                </a:schemeClr>
              </a:solidFill>
            </a:endParaRPr>
          </a:p>
          <a:p>
            <a:r>
              <a:rPr lang="ja-JP" altLang="en-US" sz="2800" smtClean="0">
                <a:solidFill>
                  <a:schemeClr val="accent4">
                    <a:lumMod val="60000"/>
                    <a:lumOff val="40000"/>
                  </a:schemeClr>
                </a:solidFill>
              </a:rPr>
              <a:t>その他（感想など）</a:t>
            </a:r>
            <a:endParaRPr lang="en-US" sz="2800" dirty="0">
              <a:solidFill>
                <a:schemeClr val="accent4">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目的</a:t>
            </a:r>
            <a:endParaRPr lang="en-US" dirty="0"/>
          </a:p>
        </p:txBody>
      </p:sp>
      <p:pic>
        <p:nvPicPr>
          <p:cNvPr id="5" name="Content Placeholder 4" descr="biospectrum-asia-survey-on-gender-discrimination-in-the-life-sciences-industry-262x174.jpg"/>
          <p:cNvPicPr>
            <a:picLocks noGrp="1" noChangeAspect="1"/>
          </p:cNvPicPr>
          <p:nvPr>
            <p:ph sz="half" idx="1"/>
          </p:nvPr>
        </p:nvPicPr>
        <p:blipFill>
          <a:blip r:embed="rId3" cstate="print"/>
          <a:stretch>
            <a:fillRect/>
          </a:stretch>
        </p:blipFill>
        <p:spPr>
          <a:xfrm>
            <a:off x="549442" y="1524000"/>
            <a:ext cx="3327400" cy="2209800"/>
          </a:xfrm>
        </p:spPr>
      </p:pic>
      <p:pic>
        <p:nvPicPr>
          <p:cNvPr id="6" name="Content Placeholder 5" descr="noshirtfree.png"/>
          <p:cNvPicPr>
            <a:picLocks noGrp="1" noChangeAspect="1"/>
          </p:cNvPicPr>
          <p:nvPr>
            <p:ph sz="half" idx="2"/>
          </p:nvPr>
        </p:nvPicPr>
        <p:blipFill>
          <a:blip r:embed="rId4" cstate="print"/>
          <a:stretch>
            <a:fillRect/>
          </a:stretch>
        </p:blipFill>
        <p:spPr>
          <a:xfrm>
            <a:off x="4953000" y="1676400"/>
            <a:ext cx="4038600" cy="3951243"/>
          </a:xfrm>
        </p:spPr>
      </p:pic>
      <p:sp>
        <p:nvSpPr>
          <p:cNvPr id="8" name="TextBox 7"/>
          <p:cNvSpPr txBox="1"/>
          <p:nvPr/>
        </p:nvSpPr>
        <p:spPr>
          <a:xfrm>
            <a:off x="381000" y="4267200"/>
            <a:ext cx="4419600" cy="1754326"/>
          </a:xfrm>
          <a:prstGeom prst="rect">
            <a:avLst/>
          </a:prstGeom>
          <a:noFill/>
        </p:spPr>
        <p:txBody>
          <a:bodyPr wrap="square" rtlCol="0">
            <a:spAutoFit/>
          </a:bodyPr>
          <a:lstStyle/>
          <a:p>
            <a:r>
              <a:rPr lang="ja-JP" altLang="en-US" dirty="0" smtClean="0"/>
              <a:t>日本はいっぱい女性差別があると聞</a:t>
            </a:r>
            <a:r>
              <a:rPr lang="ja-JP" altLang="en-US" dirty="0"/>
              <a:t>い</a:t>
            </a:r>
            <a:r>
              <a:rPr lang="ja-JP" altLang="en-US" dirty="0" smtClean="0"/>
              <a:t>た。</a:t>
            </a:r>
            <a:endParaRPr lang="en-US" altLang="ja-JP" dirty="0" smtClean="0"/>
          </a:p>
          <a:p>
            <a:endParaRPr lang="en-US" altLang="ja-JP" dirty="0" smtClean="0"/>
          </a:p>
          <a:p>
            <a:r>
              <a:rPr lang="ja-JP" altLang="en-US" dirty="0" smtClean="0"/>
              <a:t>俺は女性差別について</a:t>
            </a:r>
            <a:endParaRPr lang="en-US" altLang="ja-JP" dirty="0" smtClean="0"/>
          </a:p>
          <a:p>
            <a:r>
              <a:rPr lang="ja-JP" altLang="en-US" dirty="0" smtClean="0"/>
              <a:t>日本人の女性はどう思っているのか</a:t>
            </a:r>
            <a:endParaRPr lang="en-US" altLang="ja-JP" dirty="0" smtClean="0"/>
          </a:p>
          <a:p>
            <a:r>
              <a:rPr lang="ja-JP" altLang="en-US" dirty="0" smtClean="0"/>
              <a:t>日本人の女性以外はどう思っているのか知りたい。</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インタビュー対象者</a:t>
            </a:r>
            <a:endParaRPr lang="en-US" dirty="0"/>
          </a:p>
        </p:txBody>
      </p:sp>
      <p:sp>
        <p:nvSpPr>
          <p:cNvPr id="3" name="Content Placeholder 2"/>
          <p:cNvSpPr>
            <a:spLocks noGrp="1"/>
          </p:cNvSpPr>
          <p:nvPr>
            <p:ph idx="1"/>
          </p:nvPr>
        </p:nvSpPr>
        <p:spPr>
          <a:xfrm>
            <a:off x="914400" y="1783560"/>
            <a:ext cx="7772400" cy="4769640"/>
          </a:xfrm>
        </p:spPr>
        <p:txBody>
          <a:bodyPr/>
          <a:lstStyle/>
          <a:p>
            <a:r>
              <a:rPr lang="ja-JP" altLang="en-US" dirty="0" smtClean="0"/>
              <a:t>さきさん</a:t>
            </a:r>
            <a:endParaRPr lang="en-US" altLang="ja-JP" dirty="0" smtClean="0"/>
          </a:p>
          <a:p>
            <a:pPr>
              <a:buNone/>
            </a:pPr>
            <a:r>
              <a:rPr lang="en-US" dirty="0" smtClean="0"/>
              <a:t>		</a:t>
            </a:r>
            <a:r>
              <a:rPr lang="ja-JP" altLang="en-US" dirty="0" smtClean="0"/>
              <a:t>～女性、</a:t>
            </a:r>
            <a:r>
              <a:rPr lang="en-US" altLang="ja-JP" dirty="0" smtClean="0"/>
              <a:t>21</a:t>
            </a:r>
            <a:r>
              <a:rPr lang="ja-JP" altLang="en-US" dirty="0" smtClean="0"/>
              <a:t>歳　（日本人）</a:t>
            </a:r>
            <a:endParaRPr lang="en-US" altLang="ja-JP" dirty="0" smtClean="0"/>
          </a:p>
          <a:p>
            <a:pPr>
              <a:buNone/>
            </a:pPr>
            <a:r>
              <a:rPr lang="en-US" altLang="ja-JP" dirty="0" smtClean="0"/>
              <a:t>		</a:t>
            </a:r>
            <a:r>
              <a:rPr lang="ja-JP" altLang="en-US" dirty="0" smtClean="0"/>
              <a:t>～生物学部、大学院生</a:t>
            </a:r>
            <a:endParaRPr lang="en-US" altLang="ja-JP" dirty="0" smtClean="0"/>
          </a:p>
          <a:p>
            <a:pPr>
              <a:buNone/>
            </a:pPr>
            <a:endParaRPr lang="en-US" altLang="ja-JP" dirty="0" smtClean="0"/>
          </a:p>
          <a:p>
            <a:pPr>
              <a:buFont typeface="Wingdings" pitchFamily="2" charset="2"/>
              <a:buChar char="§"/>
            </a:pPr>
            <a:r>
              <a:rPr lang="ja-JP" altLang="en-US" dirty="0" smtClean="0"/>
              <a:t>リンダさん</a:t>
            </a:r>
            <a:r>
              <a:rPr lang="en-US" altLang="ja-JP" dirty="0" smtClean="0"/>
              <a:t>	</a:t>
            </a:r>
          </a:p>
          <a:p>
            <a:pPr lvl="2">
              <a:buNone/>
            </a:pPr>
            <a:r>
              <a:rPr lang="ja-JP" altLang="en-US" dirty="0" smtClean="0"/>
              <a:t>～女性、２４歳　（ドイツ人）</a:t>
            </a:r>
            <a:endParaRPr lang="en-US" altLang="ja-JP" dirty="0" smtClean="0"/>
          </a:p>
          <a:p>
            <a:pPr lvl="2">
              <a:buNone/>
            </a:pPr>
            <a:r>
              <a:rPr lang="ja-JP" altLang="en-US" dirty="0" smtClean="0"/>
              <a:t>～留学生</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ja-JP" altLang="en-US" dirty="0" smtClean="0"/>
              <a:t>すぎやま  </a:t>
            </a:r>
            <a:r>
              <a:rPr lang="ja-JP" altLang="en-US" dirty="0" err="1" smtClean="0"/>
              <a:t>よ</a:t>
            </a:r>
            <a:r>
              <a:rPr lang="ja-JP" altLang="en-US" dirty="0" smtClean="0"/>
              <a:t>うたさん</a:t>
            </a:r>
            <a:r>
              <a:rPr lang="en-US" altLang="ja-JP" dirty="0" smtClean="0"/>
              <a:t>	</a:t>
            </a:r>
          </a:p>
          <a:p>
            <a:pPr lvl="1">
              <a:buNone/>
            </a:pPr>
            <a:r>
              <a:rPr lang="en-US" altLang="ja-JP" dirty="0" smtClean="0"/>
              <a:t>	</a:t>
            </a:r>
            <a:r>
              <a:rPr lang="ja-JP" altLang="en-US" dirty="0" smtClean="0"/>
              <a:t>～男性、２２歳　（日本人）</a:t>
            </a:r>
            <a:endParaRPr lang="en-US" altLang="ja-JP" dirty="0" smtClean="0"/>
          </a:p>
          <a:p>
            <a:pPr lvl="1">
              <a:buNone/>
            </a:pPr>
            <a:r>
              <a:rPr lang="en-US" dirty="0" smtClean="0"/>
              <a:t>	</a:t>
            </a:r>
            <a:r>
              <a:rPr lang="ja-JP" altLang="en-US" dirty="0" smtClean="0"/>
              <a:t>～文学部、３年生</a:t>
            </a:r>
            <a:endParaRPr lang="en-US" altLang="ja-JP" dirty="0" smtClean="0"/>
          </a:p>
          <a:p>
            <a:pPr lvl="1">
              <a:buNone/>
            </a:pPr>
            <a:r>
              <a:rPr lang="en-US" altLang="ja-JP" dirty="0" smtClean="0"/>
              <a:t>Jason</a:t>
            </a:r>
            <a:r>
              <a:rPr lang="ja-JP" altLang="en-US" dirty="0" err="1" smtClean="0"/>
              <a:t>さん</a:t>
            </a:r>
            <a:endParaRPr lang="en-US" altLang="ja-JP" dirty="0" smtClean="0"/>
          </a:p>
          <a:p>
            <a:pPr lvl="2">
              <a:buNone/>
            </a:pPr>
            <a:r>
              <a:rPr lang="ja-JP" altLang="en-US" dirty="0" smtClean="0"/>
              <a:t>～男性、２７歳（イギリス人）</a:t>
            </a:r>
            <a:endParaRPr lang="en-US" altLang="ja-JP" dirty="0" smtClean="0"/>
          </a:p>
          <a:p>
            <a:pPr lvl="2">
              <a:buNone/>
            </a:pPr>
            <a:r>
              <a:rPr lang="ja-JP" altLang="en-US" dirty="0" smtClean="0"/>
              <a:t>～文学部、４年生</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質問</a:t>
            </a:r>
            <a:endParaRPr lang="en-US" dirty="0"/>
          </a:p>
        </p:txBody>
      </p:sp>
      <p:sp>
        <p:nvSpPr>
          <p:cNvPr id="3" name="Content Placeholder 2"/>
          <p:cNvSpPr>
            <a:spLocks noGrp="1"/>
          </p:cNvSpPr>
          <p:nvPr>
            <p:ph idx="1"/>
          </p:nvPr>
        </p:nvSpPr>
        <p:spPr>
          <a:xfrm>
            <a:off x="914400" y="1219200"/>
            <a:ext cx="7772400" cy="5136360"/>
          </a:xfrm>
        </p:spPr>
        <p:txBody>
          <a:bodyPr>
            <a:normAutofit lnSpcReduction="10000"/>
          </a:bodyPr>
          <a:lstStyle/>
          <a:p>
            <a:r>
              <a:rPr lang="ja-JP" altLang="en-US" dirty="0" smtClean="0"/>
              <a:t>日本では女性差別があると思いますか？</a:t>
            </a:r>
            <a:endParaRPr lang="en-US" altLang="ja-JP" dirty="0" smtClean="0"/>
          </a:p>
          <a:p>
            <a:pPr lvl="1">
              <a:buNone/>
            </a:pPr>
            <a:r>
              <a:rPr lang="ja-JP" altLang="en-US" dirty="0" smtClean="0"/>
              <a:t>どんな差別があると思いますか</a:t>
            </a:r>
            <a:endParaRPr lang="en-US" altLang="ja-JP" dirty="0" smtClean="0"/>
          </a:p>
          <a:p>
            <a:pPr lvl="1">
              <a:buNone/>
            </a:pPr>
            <a:r>
              <a:rPr lang="ja-JP" altLang="en-US" dirty="0" smtClean="0"/>
              <a:t>それにつてどう思いますか</a:t>
            </a:r>
            <a:endParaRPr lang="en-US" altLang="ja-JP" dirty="0" smtClean="0"/>
          </a:p>
          <a:p>
            <a:r>
              <a:rPr lang="ja-JP" altLang="en-US" dirty="0" smtClean="0"/>
              <a:t>レディファーストについてどう思いますか？これは差別ですか？</a:t>
            </a:r>
            <a:endParaRPr lang="en-US" altLang="ja-JP" dirty="0" smtClean="0"/>
          </a:p>
          <a:p>
            <a:r>
              <a:rPr lang="ja-JP" altLang="en-US" dirty="0" smtClean="0"/>
              <a:t>女性差別は男性だけすると思いますか？女性も女性差別をしますか？</a:t>
            </a:r>
            <a:endParaRPr lang="en-US" altLang="ja-JP" dirty="0" smtClean="0"/>
          </a:p>
          <a:p>
            <a:r>
              <a:rPr lang="ja-JP" altLang="en-US" dirty="0" smtClean="0"/>
              <a:t>日本の会社の中で女性差別があると思いますか？</a:t>
            </a:r>
            <a:endParaRPr lang="en-US" altLang="ja-JP" dirty="0" smtClean="0"/>
          </a:p>
          <a:p>
            <a:r>
              <a:rPr lang="ja-JP" altLang="en-US" dirty="0" smtClean="0"/>
              <a:t>同じ立場だったら男性よりも女性のほうが社会的地位が低いと思いますか？</a:t>
            </a:r>
            <a:endParaRPr lang="en-US" altLang="ja-JP" dirty="0" smtClean="0"/>
          </a:p>
          <a:p>
            <a:endParaRPr lang="en-US" altLang="ja-JP"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男性</a:t>
            </a:r>
            <a:endParaRPr lang="en-US" dirty="0"/>
          </a:p>
        </p:txBody>
      </p:sp>
      <p:sp>
        <p:nvSpPr>
          <p:cNvPr id="3" name="Text Placeholder 2"/>
          <p:cNvSpPr>
            <a:spLocks noGrp="1"/>
          </p:cNvSpPr>
          <p:nvPr>
            <p:ph type="body" idx="1"/>
          </p:nvPr>
        </p:nvSpPr>
        <p:spPr/>
        <p:txBody>
          <a:bodyPr/>
          <a:lstStyle/>
          <a:p>
            <a:r>
              <a:rPr lang="en-US" dirty="0" smtClean="0"/>
              <a:t>Jason </a:t>
            </a:r>
            <a:r>
              <a:rPr lang="ja-JP" altLang="en-US" dirty="0" err="1"/>
              <a:t>さん</a:t>
            </a:r>
            <a:endParaRPr lang="en-US" dirty="0"/>
          </a:p>
        </p:txBody>
      </p:sp>
      <p:sp>
        <p:nvSpPr>
          <p:cNvPr id="4" name="Text Placeholder 3"/>
          <p:cNvSpPr>
            <a:spLocks noGrp="1"/>
          </p:cNvSpPr>
          <p:nvPr>
            <p:ph type="body" sz="half" idx="3"/>
          </p:nvPr>
        </p:nvSpPr>
        <p:spPr/>
        <p:txBody>
          <a:bodyPr/>
          <a:lstStyle/>
          <a:p>
            <a:r>
              <a:rPr lang="ja-JP" altLang="en-US" dirty="0" smtClean="0"/>
              <a:t>すぎやま  </a:t>
            </a:r>
            <a:r>
              <a:rPr lang="ja-JP" altLang="en-US" dirty="0" err="1" smtClean="0"/>
              <a:t>よ</a:t>
            </a:r>
            <a:r>
              <a:rPr lang="ja-JP" altLang="en-US" dirty="0" smtClean="0"/>
              <a:t>うた</a:t>
            </a:r>
            <a:r>
              <a:rPr lang="ja-JP" altLang="en-US" dirty="0"/>
              <a:t>さん</a:t>
            </a:r>
            <a:endParaRPr lang="en-US" dirty="0"/>
          </a:p>
        </p:txBody>
      </p:sp>
      <p:sp>
        <p:nvSpPr>
          <p:cNvPr id="5" name="Content Placeholder 4"/>
          <p:cNvSpPr>
            <a:spLocks noGrp="1"/>
          </p:cNvSpPr>
          <p:nvPr>
            <p:ph sz="quarter" idx="2"/>
          </p:nvPr>
        </p:nvSpPr>
        <p:spPr/>
        <p:txBody>
          <a:bodyPr>
            <a:normAutofit/>
          </a:bodyPr>
          <a:lstStyle/>
          <a:p>
            <a:pPr marL="582930" indent="-514350">
              <a:buFont typeface="+mj-lt"/>
              <a:buAutoNum type="romanUcPeriod"/>
            </a:pPr>
            <a:r>
              <a:rPr lang="ja-JP" altLang="en-US" dirty="0" smtClean="0"/>
              <a:t>日本では女性差別がある。</a:t>
            </a:r>
            <a:endParaRPr lang="en-US" altLang="ja-JP" dirty="0"/>
          </a:p>
          <a:p>
            <a:pPr marL="582930" indent="-514350">
              <a:buFont typeface="+mj-lt"/>
              <a:buAutoNum type="romanUcPeriod"/>
            </a:pPr>
            <a:r>
              <a:rPr lang="ja-JP" altLang="en-US" dirty="0" smtClean="0"/>
              <a:t>差別ではない。</a:t>
            </a:r>
            <a:endParaRPr lang="en-US" altLang="ja-JP" dirty="0"/>
          </a:p>
          <a:p>
            <a:pPr marL="582930" indent="-514350">
              <a:buFont typeface="+mj-lt"/>
              <a:buAutoNum type="romanUcPeriod"/>
            </a:pPr>
            <a:r>
              <a:rPr lang="ja-JP" altLang="en-US" dirty="0" smtClean="0"/>
              <a:t>女性もできる。</a:t>
            </a:r>
            <a:endParaRPr lang="en-US" altLang="ja-JP" dirty="0"/>
          </a:p>
          <a:p>
            <a:pPr marL="582930" indent="-514350">
              <a:buFont typeface="+mj-lt"/>
              <a:buAutoNum type="romanUcPeriod"/>
            </a:pPr>
            <a:r>
              <a:rPr lang="ja-JP" altLang="en-US" dirty="0" smtClean="0"/>
              <a:t>日本の会社の中で女性差別がある。</a:t>
            </a:r>
            <a:endParaRPr lang="en-US" altLang="ja-JP" dirty="0"/>
          </a:p>
          <a:p>
            <a:pPr marL="582930" indent="-514350">
              <a:buFont typeface="+mj-lt"/>
              <a:buAutoNum type="romanUcPeriod"/>
            </a:pPr>
            <a:r>
              <a:rPr lang="ja-JP" altLang="en-US" dirty="0" smtClean="0"/>
              <a:t>女性は同じ地位じゃない。一般的男性は会社で高い地位にあ</a:t>
            </a:r>
            <a:r>
              <a:rPr lang="ja-JP" altLang="en-US" dirty="0"/>
              <a:t>る</a:t>
            </a:r>
            <a:r>
              <a:rPr lang="ja-JP" altLang="en-US" dirty="0" smtClean="0"/>
              <a:t>。</a:t>
            </a:r>
            <a:endParaRPr lang="en-US" dirty="0"/>
          </a:p>
        </p:txBody>
      </p:sp>
      <p:sp>
        <p:nvSpPr>
          <p:cNvPr id="6" name="Content Placeholder 5"/>
          <p:cNvSpPr>
            <a:spLocks noGrp="1"/>
          </p:cNvSpPr>
          <p:nvPr>
            <p:ph sz="quarter" idx="4"/>
          </p:nvPr>
        </p:nvSpPr>
        <p:spPr/>
        <p:txBody>
          <a:bodyPr/>
          <a:lstStyle/>
          <a:p>
            <a:pPr marL="582930" indent="-514350">
              <a:buFont typeface="+mj-lt"/>
              <a:buAutoNum type="romanUcPeriod"/>
            </a:pPr>
            <a:r>
              <a:rPr lang="ja-JP" altLang="en-US" dirty="0" smtClean="0"/>
              <a:t>昔はあった。最近あまりない。</a:t>
            </a:r>
            <a:endParaRPr lang="en-US" altLang="ja-JP" dirty="0"/>
          </a:p>
          <a:p>
            <a:pPr marL="582930" indent="-514350">
              <a:buFont typeface="+mj-lt"/>
              <a:buAutoNum type="romanUcPeriod"/>
            </a:pPr>
            <a:r>
              <a:rPr lang="ja-JP" altLang="en-US" dirty="0" smtClean="0"/>
              <a:t>差別ではない。でも日本はそんな文化がない。</a:t>
            </a:r>
            <a:endParaRPr lang="en-US" altLang="ja-JP" dirty="0"/>
          </a:p>
          <a:p>
            <a:pPr marL="582930" indent="-514350">
              <a:buFont typeface="+mj-lt"/>
              <a:buAutoNum type="romanUcPeriod"/>
            </a:pPr>
            <a:r>
              <a:rPr lang="ja-JP" altLang="en-US" dirty="0" smtClean="0"/>
              <a:t>できないと思う。</a:t>
            </a:r>
            <a:endParaRPr lang="en-US" altLang="ja-JP" dirty="0"/>
          </a:p>
          <a:p>
            <a:pPr marL="582930" indent="-514350">
              <a:buFont typeface="+mj-lt"/>
              <a:buAutoNum type="romanUcPeriod"/>
            </a:pPr>
            <a:r>
              <a:rPr lang="ja-JP" altLang="en-US" dirty="0" smtClean="0"/>
              <a:t>今はないと思う。</a:t>
            </a:r>
            <a:endParaRPr lang="en-US" altLang="ja-JP" dirty="0"/>
          </a:p>
          <a:p>
            <a:pPr marL="582930" indent="-514350">
              <a:buFont typeface="+mj-lt"/>
              <a:buAutoNum type="romanUcPeriod"/>
            </a:pPr>
            <a:r>
              <a:rPr lang="ja-JP" altLang="en-US" dirty="0" smtClean="0"/>
              <a:t>同じ地位じゃない。女性は他の</a:t>
            </a:r>
            <a:r>
              <a:rPr lang="ja-JP" altLang="en-US" dirty="0"/>
              <a:t>役割</a:t>
            </a:r>
            <a:r>
              <a:rPr lang="ja-JP" altLang="en-US" dirty="0" smtClean="0"/>
              <a:t>がある。</a:t>
            </a:r>
            <a:endParaRPr lang="en-US" altLang="ja-JP"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さきさんとリンダさん</a:t>
            </a:r>
            <a:endParaRPr lang="en-US" dirty="0"/>
          </a:p>
        </p:txBody>
      </p:sp>
      <p:sp>
        <p:nvSpPr>
          <p:cNvPr id="3" name="Content Placeholder 2"/>
          <p:cNvSpPr>
            <a:spLocks noGrp="1"/>
          </p:cNvSpPr>
          <p:nvPr>
            <p:ph idx="1"/>
          </p:nvPr>
        </p:nvSpPr>
        <p:spPr>
          <a:xfrm>
            <a:off x="914400" y="1783560"/>
            <a:ext cx="8229600" cy="4572000"/>
          </a:xfrm>
        </p:spPr>
        <p:txBody>
          <a:bodyPr>
            <a:normAutofit/>
          </a:bodyPr>
          <a:lstStyle/>
          <a:p>
            <a:pPr marL="640080" indent="-571500">
              <a:buFont typeface="+mj-lt"/>
              <a:buAutoNum type="romanUcPeriod"/>
            </a:pPr>
            <a:r>
              <a:rPr lang="ja-JP" altLang="en-US" dirty="0" smtClean="0"/>
              <a:t>日本では女性差別がある。</a:t>
            </a:r>
            <a:endParaRPr lang="en-US" altLang="ja-JP" dirty="0" smtClean="0"/>
          </a:p>
          <a:p>
            <a:pPr marL="640080" indent="-571500">
              <a:buFont typeface="+mj-lt"/>
              <a:buAutoNum type="romanUcPeriod"/>
            </a:pPr>
            <a:r>
              <a:rPr lang="ja-JP" altLang="en-US" dirty="0" smtClean="0"/>
              <a:t>差別じゃないけど同じ立場じゃない。</a:t>
            </a:r>
            <a:endParaRPr lang="en-US" altLang="ja-JP" dirty="0" smtClean="0"/>
          </a:p>
          <a:p>
            <a:pPr marL="640080" indent="-571500">
              <a:buFont typeface="+mj-lt"/>
              <a:buAutoNum type="romanUcPeriod"/>
            </a:pPr>
            <a:r>
              <a:rPr lang="ja-JP" altLang="en-US" dirty="0" smtClean="0"/>
              <a:t>リンダさん：女性も女性差別ができる。</a:t>
            </a:r>
            <a:r>
              <a:rPr lang="en-US" altLang="ja-JP" dirty="0" smtClean="0"/>
              <a:t/>
            </a:r>
            <a:br>
              <a:rPr lang="en-US" altLang="ja-JP" dirty="0" smtClean="0"/>
            </a:br>
            <a:r>
              <a:rPr lang="ja-JP" altLang="en-US" dirty="0" smtClean="0"/>
              <a:t>さきさん：女性は女性差別ができない。</a:t>
            </a:r>
            <a:endParaRPr lang="en-US" altLang="ja-JP" dirty="0" smtClean="0"/>
          </a:p>
          <a:p>
            <a:pPr marL="640080" indent="-571500">
              <a:buFont typeface="+mj-lt"/>
              <a:buAutoNum type="romanUcPeriod"/>
            </a:pPr>
            <a:r>
              <a:rPr lang="ja-JP" altLang="en-US" dirty="0" smtClean="0"/>
              <a:t>リンダさん：分からん。でもあるらしい。</a:t>
            </a:r>
            <a:r>
              <a:rPr lang="en-US" altLang="ja-JP" dirty="0"/>
              <a:t/>
            </a:r>
            <a:br>
              <a:rPr lang="en-US" altLang="ja-JP" dirty="0"/>
            </a:br>
            <a:r>
              <a:rPr lang="ja-JP" altLang="en-US" dirty="0" smtClean="0"/>
              <a:t>さきさん：あるけど仕方がない。</a:t>
            </a:r>
            <a:endParaRPr lang="en-US" altLang="ja-JP" dirty="0" smtClean="0"/>
          </a:p>
          <a:p>
            <a:pPr marL="640080" indent="-571500">
              <a:buFont typeface="+mj-lt"/>
              <a:buAutoNum type="romanUcPeriod"/>
            </a:pPr>
            <a:r>
              <a:rPr lang="ja-JP" altLang="en-US" dirty="0" smtClean="0"/>
              <a:t>リンダさん：女性の地位が低い。</a:t>
            </a:r>
            <a:r>
              <a:rPr lang="en-US" altLang="ja-JP" dirty="0" smtClean="0"/>
              <a:t/>
            </a:r>
            <a:br>
              <a:rPr lang="en-US" altLang="ja-JP" dirty="0" smtClean="0"/>
            </a:br>
            <a:r>
              <a:rPr lang="ja-JP" altLang="en-US" dirty="0" smtClean="0"/>
              <a:t>さきさん：そんなことないと思う。</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他の人々の答え</a:t>
            </a:r>
            <a:endParaRPr lang="en-US" dirty="0"/>
          </a:p>
        </p:txBody>
      </p:sp>
      <p:sp>
        <p:nvSpPr>
          <p:cNvPr id="3" name="Text Placeholder 2"/>
          <p:cNvSpPr>
            <a:spLocks noGrp="1"/>
          </p:cNvSpPr>
          <p:nvPr>
            <p:ph type="body" idx="1"/>
          </p:nvPr>
        </p:nvSpPr>
        <p:spPr/>
        <p:txBody>
          <a:bodyPr/>
          <a:lstStyle/>
          <a:p>
            <a:r>
              <a:rPr lang="ja-JP" altLang="en-US" dirty="0" smtClean="0"/>
              <a:t>女性（</a:t>
            </a:r>
            <a:r>
              <a:rPr lang="en-US" altLang="ja-JP" dirty="0" smtClean="0"/>
              <a:t>20</a:t>
            </a:r>
            <a:r>
              <a:rPr lang="ja-JP" altLang="en-US" dirty="0" smtClean="0"/>
              <a:t>人）</a:t>
            </a:r>
            <a:endParaRPr lang="en-US" dirty="0"/>
          </a:p>
        </p:txBody>
      </p:sp>
      <p:sp>
        <p:nvSpPr>
          <p:cNvPr id="4" name="Text Placeholder 3"/>
          <p:cNvSpPr>
            <a:spLocks noGrp="1"/>
          </p:cNvSpPr>
          <p:nvPr>
            <p:ph type="body" sz="half" idx="3"/>
          </p:nvPr>
        </p:nvSpPr>
        <p:spPr/>
        <p:txBody>
          <a:bodyPr/>
          <a:lstStyle/>
          <a:p>
            <a:r>
              <a:rPr lang="ja-JP" altLang="en-US" dirty="0" smtClean="0"/>
              <a:t>男性（</a:t>
            </a:r>
            <a:r>
              <a:rPr lang="en-US" altLang="ja-JP" dirty="0" smtClean="0"/>
              <a:t>10</a:t>
            </a:r>
            <a:r>
              <a:rPr lang="ja-JP" altLang="en-US" dirty="0" smtClean="0"/>
              <a:t>人）</a:t>
            </a:r>
            <a:endParaRPr lang="en-US" dirty="0"/>
          </a:p>
        </p:txBody>
      </p:sp>
      <p:graphicFrame>
        <p:nvGraphicFramePr>
          <p:cNvPr id="7" name="Content Placeholder 6"/>
          <p:cNvGraphicFramePr>
            <a:graphicFrameLocks noGrp="1"/>
          </p:cNvGraphicFramePr>
          <p:nvPr>
            <p:ph sz="quarter" idx="2"/>
          </p:nvPr>
        </p:nvGraphicFramePr>
        <p:xfrm>
          <a:off x="457200" y="2459038"/>
          <a:ext cx="4040188" cy="39592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2459038"/>
          <a:ext cx="4041775" cy="39592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4163</TotalTime>
  <Words>2241</Words>
  <Application>Microsoft Office PowerPoint</Application>
  <PresentationFormat>On-screen Show (4:3)</PresentationFormat>
  <Paragraphs>98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日本 の 女性差別</vt:lpstr>
      <vt:lpstr>順番の説明</vt:lpstr>
      <vt:lpstr>目的</vt:lpstr>
      <vt:lpstr>インタビュー対象者</vt:lpstr>
      <vt:lpstr>Slide 5</vt:lpstr>
      <vt:lpstr>質問</vt:lpstr>
      <vt:lpstr>男性</vt:lpstr>
      <vt:lpstr>さきさんとリンダさん</vt:lpstr>
      <vt:lpstr>他の人々の答え</vt:lpstr>
      <vt:lpstr>自分の考え</vt:lpstr>
      <vt:lpstr>感想など</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日本の女性差別</dc:title>
  <dc:creator>hunk</dc:creator>
  <cp:lastModifiedBy>hunk</cp:lastModifiedBy>
  <cp:revision>232</cp:revision>
  <dcterms:created xsi:type="dcterms:W3CDTF">2006-08-16T00:00:00Z</dcterms:created>
  <dcterms:modified xsi:type="dcterms:W3CDTF">2013-07-24T22:27:29Z</dcterms:modified>
</cp:coreProperties>
</file>